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31"/>
  </p:notesMasterIdLst>
  <p:sldIdLst>
    <p:sldId id="694" r:id="rId4"/>
    <p:sldId id="961" r:id="rId5"/>
    <p:sldId id="977" r:id="rId6"/>
    <p:sldId id="978" r:id="rId7"/>
    <p:sldId id="1191" r:id="rId8"/>
    <p:sldId id="1192" r:id="rId9"/>
    <p:sldId id="1193" r:id="rId10"/>
    <p:sldId id="1194" r:id="rId11"/>
    <p:sldId id="1195" r:id="rId12"/>
    <p:sldId id="1196" r:id="rId13"/>
    <p:sldId id="1197" r:id="rId14"/>
    <p:sldId id="1198" r:id="rId15"/>
    <p:sldId id="1199" r:id="rId16"/>
    <p:sldId id="1202" r:id="rId17"/>
    <p:sldId id="1203" r:id="rId18"/>
    <p:sldId id="1204" r:id="rId19"/>
    <p:sldId id="1205" r:id="rId20"/>
    <p:sldId id="1206" r:id="rId21"/>
    <p:sldId id="1207" r:id="rId22"/>
    <p:sldId id="1208" r:id="rId23"/>
    <p:sldId id="1209" r:id="rId24"/>
    <p:sldId id="1210" r:id="rId25"/>
    <p:sldId id="1212" r:id="rId26"/>
    <p:sldId id="1215" r:id="rId27"/>
    <p:sldId id="1174" r:id="rId28"/>
    <p:sldId id="991" r:id="rId29"/>
    <p:sldId id="984" r:id="rId3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100" d="100"/>
          <a:sy n="100" d="100"/>
        </p:scale>
        <p:origin x="5692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3D552AD-801D-49D9-89DD-A4373542DBFC}" type="slidenum">
              <a:rPr kumimoji="0" lang="ko-KR" altLang="en-US" smtClean="0">
                <a:ea typeface="맑은 고딕" panose="020B0503020000020004" pitchFamily="50" charset="-127"/>
              </a:rPr>
              <a:pPr/>
              <a:t>4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8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15471C4-CCF3-4975-9E80-A7AB71357DBA}" type="slidenum">
              <a:rPr lang="en-US" altLang="ko-KR" sz="1200" smtClean="0"/>
              <a:pPr>
                <a:spcBef>
                  <a:spcPct val="0"/>
                </a:spcBef>
              </a:pPr>
              <a:t>13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140392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22518A1-BE2C-4D3A-8749-46D16C514292}" type="slidenum">
              <a:rPr lang="en-US" altLang="ko-KR" sz="1200" smtClean="0"/>
              <a:pPr>
                <a:spcBef>
                  <a:spcPct val="0"/>
                </a:spcBef>
              </a:pPr>
              <a:t>14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107917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D0EA24C-3536-4A59-9160-E89D570C460D}" type="slidenum">
              <a:rPr lang="en-US" altLang="ko-KR" sz="1200" smtClean="0"/>
              <a:pPr>
                <a:spcBef>
                  <a:spcPct val="0"/>
                </a:spcBef>
              </a:pPr>
              <a:t>15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400466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0EE7C43-7826-4C43-A53B-B2F01CCE63C2}" type="slidenum">
              <a:rPr lang="en-US" altLang="ko-KR" sz="1200" smtClean="0"/>
              <a:pPr>
                <a:spcBef>
                  <a:spcPct val="0"/>
                </a:spcBef>
              </a:pPr>
              <a:t>16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355059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1B129C-6662-4C8F-A57F-11D3968E20AD}" type="slidenum">
              <a:rPr lang="en-US" altLang="ko-KR" sz="1200" smtClean="0"/>
              <a:pPr>
                <a:spcBef>
                  <a:spcPct val="0"/>
                </a:spcBef>
              </a:pPr>
              <a:t>17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493714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E4B3AD4-26FE-4F0F-ACBC-CDB8B4283B97}" type="slidenum">
              <a:rPr lang="en-US" altLang="ko-KR" sz="1200" smtClean="0"/>
              <a:pPr>
                <a:spcBef>
                  <a:spcPct val="0"/>
                </a:spcBef>
              </a:pPr>
              <a:t>18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3067785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1F76D07-265E-4E69-A957-02C0BF191A58}" type="slidenum">
              <a:rPr lang="en-US" altLang="ko-KR" sz="1200" smtClean="0"/>
              <a:pPr>
                <a:spcBef>
                  <a:spcPct val="0"/>
                </a:spcBef>
              </a:pPr>
              <a:t>19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1597795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5B08A85-1896-4F3C-B0BF-90AB6CC9A8CD}" type="slidenum">
              <a:rPr lang="en-US" altLang="ko-KR" sz="1200" smtClean="0"/>
              <a:pPr>
                <a:spcBef>
                  <a:spcPct val="0"/>
                </a:spcBef>
              </a:pPr>
              <a:t>20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91864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79B5DCC-D435-4082-8B9B-4E4BCE792A97}" type="slidenum">
              <a:rPr lang="en-US" altLang="ko-KR" sz="1200" smtClean="0"/>
              <a:pPr>
                <a:spcBef>
                  <a:spcPct val="0"/>
                </a:spcBef>
              </a:pPr>
              <a:t>21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530902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71521B6-FBC2-4BA5-B18D-40AD73A690C8}" type="slidenum">
              <a:rPr lang="en-US" altLang="ko-KR" sz="1200" smtClean="0"/>
              <a:pPr>
                <a:spcBef>
                  <a:spcPct val="0"/>
                </a:spcBef>
              </a:pPr>
              <a:t>22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74360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84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20742CA-D0A2-4B30-827B-1099ECBD79F2}" type="slidenum">
              <a:rPr kumimoji="0" lang="ko-KR" altLang="en-US" smtClean="0">
                <a:ea typeface="맑은 고딕" panose="020B0503020000020004" pitchFamily="50" charset="-127"/>
              </a:rPr>
              <a:pPr/>
              <a:t>5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092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542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4BBBAFC-8D00-46E2-B8CA-5A46D37031EF}" type="slidenum">
              <a:rPr lang="en-US" altLang="ko-KR" sz="1200" smtClean="0"/>
              <a:pPr>
                <a:spcBef>
                  <a:spcPct val="0"/>
                </a:spcBef>
              </a:pPr>
              <a:t>23</a:t>
            </a:fld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243761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24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22736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666FD272-1E44-4BF1-BD08-4FCB519A902D}" type="slidenum">
              <a:rPr kumimoji="0" lang="ko-KR" altLang="en-US" smtClean="0">
                <a:ea typeface="맑은 고딕" panose="020B0503020000020004" pitchFamily="50" charset="-127"/>
              </a:rPr>
              <a:pPr/>
              <a:t>6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9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913A551-163A-4985-A7FB-5A9A77C88F51}" type="slidenum">
              <a:rPr kumimoji="0" lang="ko-KR" altLang="en-US" smtClean="0">
                <a:ea typeface="맑은 고딕" panose="020B0503020000020004" pitchFamily="50" charset="-127"/>
              </a:rPr>
              <a:pPr/>
              <a:t>7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171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891C5C6-4A56-41CF-9643-E1C6F2F4B866}" type="slidenum">
              <a:rPr kumimoji="0" lang="ko-KR" altLang="en-US" smtClean="0">
                <a:ea typeface="맑은 고딕" panose="020B0503020000020004" pitchFamily="50" charset="-127"/>
              </a:rPr>
              <a:pPr/>
              <a:t>8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27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EAC93AE-647C-4AC7-B83B-0B4828155A47}" type="slidenum">
              <a:rPr kumimoji="0" lang="ko-KR" altLang="en-US" smtClean="0">
                <a:ea typeface="맑은 고딕" panose="020B0503020000020004" pitchFamily="50" charset="-127"/>
              </a:rPr>
              <a:pPr/>
              <a:t>9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883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56159FF-510C-4071-93A0-9F12120641BF}" type="slidenum">
              <a:rPr kumimoji="0" lang="ko-KR" altLang="en-US" smtClean="0">
                <a:ea typeface="맑은 고딕" panose="020B0503020000020004" pitchFamily="50" charset="-127"/>
              </a:rPr>
              <a:pPr/>
              <a:t>10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238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995E866-C876-4724-AA19-4455F19525FE}" type="slidenum">
              <a:rPr kumimoji="0" lang="ko-KR" altLang="en-US" smtClean="0">
                <a:ea typeface="맑은 고딕" panose="020B0503020000020004" pitchFamily="50" charset="-127"/>
              </a:rPr>
              <a:pPr/>
              <a:t>11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30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35555C0-9B15-4EE7-90D9-6D87493C78B1}" type="slidenum">
              <a:rPr kumimoji="0" lang="ko-KR" altLang="en-US" smtClean="0">
                <a:ea typeface="맑은 고딕" panose="020B0503020000020004" pitchFamily="50" charset="-127"/>
              </a:rPr>
              <a:pPr/>
              <a:t>12</a:t>
            </a:fld>
            <a:endParaRPr kumimoji="0" lang="ko-KR" altLang="en-US" smtClean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43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346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8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327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261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495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50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94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60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4017433" y="63817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33C19-7E81-48E4-9A92-11A03B95F68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386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 smtClean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제목을 입력하세요</a:t>
            </a:r>
            <a:endParaRPr lang="en-US" altLang="ko-KR" smtClean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9</a:t>
            </a:r>
            <a:r>
              <a:rPr lang="en-US" altLang="ko-KR" sz="2400" dirty="0" smtClean="0"/>
              <a:t>. </a:t>
            </a:r>
            <a:r>
              <a:rPr lang="ko-KR" altLang="en-US" sz="2400" dirty="0" smtClean="0"/>
              <a:t>웹 시스템 구현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기본</a:t>
            </a:r>
            <a:r>
              <a:rPr lang="en-US" altLang="ko-KR" sz="2400" dirty="0" smtClean="0"/>
              <a:t>, IA</a:t>
            </a:r>
            <a:r>
              <a:rPr lang="ko-KR" altLang="en-US" sz="2400" dirty="0" smtClean="0"/>
              <a:t>구조</a:t>
            </a:r>
            <a:r>
              <a:rPr lang="en-US" altLang="ko-KR" sz="2400" smtClean="0"/>
              <a:t>) </a:t>
            </a:r>
            <a:endParaRPr lang="ko-KR" altLang="en-US" sz="2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59" y="5135150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 교수</a:t>
            </a: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 err="1" smtClean="0">
                <a:solidFill>
                  <a:schemeClr val="tx1"/>
                </a:solidFill>
              </a:rPr>
              <a:t>기업업무</a:t>
            </a:r>
            <a:r>
              <a:rPr kumimoji="1" lang="en-US" altLang="ko-KR" dirty="0" smtClean="0">
                <a:solidFill>
                  <a:schemeClr val="tx1"/>
                </a:solidFill>
              </a:rPr>
              <a:t>PGM1)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6) </a:t>
            </a:r>
            <a:r>
              <a:rPr lang="ko-KR" altLang="en-US" sz="1400" dirty="0"/>
              <a:t>구축</a:t>
            </a:r>
            <a:r>
              <a:rPr lang="en-US" altLang="ko-KR" sz="1400" dirty="0"/>
              <a:t> </a:t>
            </a:r>
            <a:r>
              <a:rPr lang="ko-KR" altLang="en-US" sz="1400" dirty="0"/>
              <a:t>단계</a:t>
            </a:r>
            <a:r>
              <a:rPr lang="en-US" altLang="ko-KR" sz="1400" dirty="0"/>
              <a:t>(cording</a:t>
            </a:r>
            <a:r>
              <a:rPr lang="ko-KR" altLang="en-US" sz="1400" dirty="0"/>
              <a:t>작업</a:t>
            </a:r>
            <a:r>
              <a:rPr lang="en-US" altLang="ko-KR" sz="1400" dirty="0"/>
              <a:t>)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가</a:t>
            </a:r>
            <a:r>
              <a:rPr lang="en-US" altLang="ko-KR" sz="1400" dirty="0"/>
              <a:t>. </a:t>
            </a:r>
            <a:r>
              <a:rPr lang="ko-KR" altLang="en-US" sz="1400" dirty="0"/>
              <a:t>이미지 구현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디자인 구현 부분자체도 전문적인 영역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(</a:t>
            </a:r>
            <a:r>
              <a:rPr lang="ko-KR" altLang="en-US" sz="1400" dirty="0"/>
              <a:t>개인적</a:t>
            </a:r>
            <a:r>
              <a:rPr lang="en-US" altLang="ko-KR" sz="1400" dirty="0"/>
              <a:t>) </a:t>
            </a:r>
            <a:r>
              <a:rPr lang="ko-KR" altLang="en-US" sz="1400" dirty="0"/>
              <a:t>학습을 위하여 웹 </a:t>
            </a:r>
            <a:r>
              <a:rPr lang="ko-KR" altLang="en-US" sz="1400" dirty="0" err="1"/>
              <a:t>서치를</a:t>
            </a:r>
            <a:r>
              <a:rPr lang="ko-KR" altLang="en-US" sz="1400" dirty="0"/>
              <a:t> 통하여 이미지확보 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  - </a:t>
            </a:r>
            <a:r>
              <a:rPr lang="ko-KR" altLang="en-US" sz="1400" dirty="0"/>
              <a:t>실제 홈페이지를 구축 시 이미지 저작권에 대하여 유의하여야 함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이미지를 구현하거나 필요한 이미지를 구매함</a:t>
            </a:r>
            <a:r>
              <a:rPr lang="en-US" altLang="ko-KR" sz="1400" dirty="0"/>
              <a:t>.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ko-KR" sz="1400" dirty="0"/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나</a:t>
            </a:r>
            <a:r>
              <a:rPr lang="en-US" altLang="ko-KR" sz="1400" dirty="0"/>
              <a:t>. Html(</a:t>
            </a:r>
            <a:r>
              <a:rPr lang="ko-KR" altLang="en-US" sz="1400" dirty="0"/>
              <a:t>정적 홈페이지</a:t>
            </a:r>
            <a:r>
              <a:rPr lang="en-US" altLang="ko-KR" sz="1400" dirty="0"/>
              <a:t>) </a:t>
            </a:r>
            <a:r>
              <a:rPr lang="ko-KR" altLang="en-US" sz="1400" dirty="0"/>
              <a:t>구현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콘텐트 내용에 맞는 홈페이지 구현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html-tag, </a:t>
            </a:r>
            <a:r>
              <a:rPr lang="en-US" altLang="ko-KR" sz="1400" dirty="0" err="1"/>
              <a:t>css</a:t>
            </a:r>
            <a:r>
              <a:rPr lang="ko-KR" altLang="en-US" sz="1400" dirty="0"/>
              <a:t>등의 적용 필요</a:t>
            </a:r>
          </a:p>
          <a:p>
            <a:pPr marL="0" indent="0" eaLnBrk="1" hangingPunct="1">
              <a:spcBef>
                <a:spcPts val="600"/>
              </a:spcBef>
              <a:buNone/>
            </a:pPr>
            <a:endParaRPr lang="ko-KR" altLang="en-US" sz="1400" dirty="0"/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다</a:t>
            </a:r>
            <a:r>
              <a:rPr lang="en-US" altLang="ko-KR" sz="1400" dirty="0"/>
              <a:t>. JavaScript, JSP(</a:t>
            </a:r>
            <a:r>
              <a:rPr lang="ko-KR" altLang="en-US" sz="1400" dirty="0"/>
              <a:t>동적 홈페이지</a:t>
            </a:r>
            <a:r>
              <a:rPr lang="en-US" altLang="ko-KR" sz="1400" dirty="0"/>
              <a:t>) </a:t>
            </a:r>
            <a:r>
              <a:rPr lang="ko-KR" altLang="en-US" sz="1400" dirty="0"/>
              <a:t>구현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ko-KR" altLang="en-US" sz="1400" dirty="0"/>
              <a:t>  </a:t>
            </a:r>
            <a:r>
              <a:rPr lang="en-US" altLang="ko-KR" sz="1400" dirty="0"/>
              <a:t>- IA</a:t>
            </a:r>
            <a:r>
              <a:rPr lang="ko-KR" altLang="en-US" sz="1400" dirty="0"/>
              <a:t>의 구현</a:t>
            </a:r>
            <a:r>
              <a:rPr lang="en-US" altLang="ko-KR" sz="1400" dirty="0"/>
              <a:t>, frame</a:t>
            </a:r>
            <a:r>
              <a:rPr lang="ko-KR" altLang="en-US" sz="1400" dirty="0"/>
              <a:t>나누기 등 </a:t>
            </a:r>
            <a:r>
              <a:rPr lang="en-US" altLang="ko-KR" sz="1400" dirty="0"/>
              <a:t>-&gt; java script</a:t>
            </a:r>
          </a:p>
          <a:p>
            <a:pPr marL="0" indent="0" eaLnBrk="1" hangingPunct="1">
              <a:spcBef>
                <a:spcPts val="600"/>
              </a:spcBef>
              <a:buNone/>
            </a:pPr>
            <a:r>
              <a:rPr lang="en-US" altLang="ko-KR" sz="1400" dirty="0"/>
              <a:t>  - Database</a:t>
            </a:r>
            <a:r>
              <a:rPr lang="ko-KR" altLang="en-US" sz="1400" dirty="0"/>
              <a:t>연동처리</a:t>
            </a:r>
            <a:r>
              <a:rPr lang="en-US" altLang="ko-KR" sz="1400" dirty="0"/>
              <a:t>,</a:t>
            </a:r>
            <a:r>
              <a:rPr lang="ko-KR" altLang="en-US" sz="1400" dirty="0"/>
              <a:t>게시판 </a:t>
            </a:r>
            <a:r>
              <a:rPr lang="en-US" altLang="ko-KR" sz="1400" dirty="0"/>
              <a:t>-&gt; JSP</a:t>
            </a:r>
          </a:p>
          <a:p>
            <a:pPr marL="0" indent="0" eaLnBrk="1" hangingPunct="1">
              <a:spcBef>
                <a:spcPts val="600"/>
              </a:spcBef>
            </a:pPr>
            <a:endParaRPr lang="en-US" altLang="ko-KR" sz="1400" dirty="0"/>
          </a:p>
        </p:txBody>
      </p:sp>
      <p:sp>
        <p:nvSpPr>
          <p:cNvPr id="25603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grpSp>
        <p:nvGrpSpPr>
          <p:cNvPr id="25604" name="그룹 28"/>
          <p:cNvGrpSpPr>
            <a:grpSpLocks/>
          </p:cNvGrpSpPr>
          <p:nvPr/>
        </p:nvGrpSpPr>
        <p:grpSpPr bwMode="auto">
          <a:xfrm>
            <a:off x="7162800" y="1019175"/>
            <a:ext cx="1893888" cy="4959350"/>
            <a:chOff x="5940425" y="1854200"/>
            <a:chExt cx="2398713" cy="4041775"/>
          </a:xfrm>
        </p:grpSpPr>
        <p:sp>
          <p:nvSpPr>
            <p:cNvPr id="30" name="TextBox 43"/>
            <p:cNvSpPr txBox="1">
              <a:spLocks noChangeArrowheads="1"/>
            </p:cNvSpPr>
            <p:nvPr/>
          </p:nvSpPr>
          <p:spPr bwMode="auto">
            <a:xfrm>
              <a:off x="5940425" y="4575024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부분 재 구축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5940425" y="3875088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전면 재 구축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6555686" y="1854200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프로젝트의 준비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6555686" y="2321256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콘텐트 및 전략마련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6555686" y="2787017"/>
              <a:ext cx="1648738" cy="52268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스토리보드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메인 시안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포트폴리오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IA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등의 구현</a:t>
              </a:r>
            </a:p>
          </p:txBody>
        </p:sp>
        <p:sp>
          <p:nvSpPr>
            <p:cNvPr id="35" name="순서도: 판단 34"/>
            <p:cNvSpPr/>
            <p:nvPr/>
          </p:nvSpPr>
          <p:spPr bwMode="auto">
            <a:xfrm>
              <a:off x="6479281" y="3485660"/>
              <a:ext cx="1785462" cy="467055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 bwMode="auto">
            <a:xfrm>
              <a:off x="6555686" y="4185595"/>
              <a:ext cx="1648738" cy="389429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전체 웹 사이트 구현</a:t>
              </a:r>
            </a:p>
          </p:txBody>
        </p:sp>
        <p:sp>
          <p:nvSpPr>
            <p:cNvPr id="37" name="순서도: 판단 36"/>
            <p:cNvSpPr/>
            <p:nvPr/>
          </p:nvSpPr>
          <p:spPr bwMode="auto">
            <a:xfrm>
              <a:off x="6555686" y="4730278"/>
              <a:ext cx="1783452" cy="465762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6630081" y="5506547"/>
              <a:ext cx="1650748" cy="38942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완료</a:t>
              </a:r>
            </a:p>
          </p:txBody>
        </p:sp>
        <p:cxnSp>
          <p:nvCxnSpPr>
            <p:cNvPr id="25614" name="직선 화살표 연결선 51"/>
            <p:cNvCxnSpPr>
              <a:cxnSpLocks noChangeShapeType="1"/>
              <a:stCxn id="32" idx="2"/>
              <a:endCxn id="33" idx="0"/>
            </p:cNvCxnSpPr>
            <p:nvPr/>
          </p:nvCxnSpPr>
          <p:spPr bwMode="auto">
            <a:xfrm rot="5400000">
              <a:off x="7301706" y="2242344"/>
              <a:ext cx="1555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5" name="직선 화살표 연결선 52"/>
            <p:cNvCxnSpPr>
              <a:cxnSpLocks noChangeShapeType="1"/>
            </p:cNvCxnSpPr>
            <p:nvPr/>
          </p:nvCxnSpPr>
          <p:spPr bwMode="auto">
            <a:xfrm rot="5400000">
              <a:off x="7303294" y="27090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6" name="직선 화살표 연결선 53"/>
            <p:cNvCxnSpPr>
              <a:cxnSpLocks noChangeShapeType="1"/>
              <a:stCxn id="34" idx="2"/>
              <a:endCxn id="35" idx="0"/>
            </p:cNvCxnSpPr>
            <p:nvPr/>
          </p:nvCxnSpPr>
          <p:spPr bwMode="auto">
            <a:xfrm flipH="1">
              <a:off x="7372351" y="3309768"/>
              <a:ext cx="7143" cy="17638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7" name="직선 화살표 연결선 54"/>
            <p:cNvCxnSpPr>
              <a:cxnSpLocks noChangeShapeType="1"/>
              <a:endCxn id="36" idx="0"/>
            </p:cNvCxnSpPr>
            <p:nvPr/>
          </p:nvCxnSpPr>
          <p:spPr bwMode="auto">
            <a:xfrm rot="5400000">
              <a:off x="7264400" y="4068763"/>
              <a:ext cx="23336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8" name="직선 화살표 연결선 55"/>
            <p:cNvCxnSpPr>
              <a:cxnSpLocks noChangeShapeType="1"/>
            </p:cNvCxnSpPr>
            <p:nvPr/>
          </p:nvCxnSpPr>
          <p:spPr bwMode="auto">
            <a:xfrm rot="5400000">
              <a:off x="7303294" y="46521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9" name="직선 화살표 연결선 56"/>
            <p:cNvCxnSpPr>
              <a:cxnSpLocks noChangeShapeType="1"/>
              <a:endCxn id="38" idx="0"/>
            </p:cNvCxnSpPr>
            <p:nvPr/>
          </p:nvCxnSpPr>
          <p:spPr bwMode="auto">
            <a:xfrm rot="5400000">
              <a:off x="7339806" y="5390357"/>
              <a:ext cx="2317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0" name="직선 화살표 연결선 57"/>
            <p:cNvCxnSpPr>
              <a:cxnSpLocks noChangeShapeType="1"/>
            </p:cNvCxnSpPr>
            <p:nvPr/>
          </p:nvCxnSpPr>
          <p:spPr bwMode="auto">
            <a:xfrm>
              <a:off x="6240463" y="2709863"/>
              <a:ext cx="1125537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1" name="직선 연결선 58"/>
            <p:cNvCxnSpPr>
              <a:cxnSpLocks noChangeShapeType="1"/>
            </p:cNvCxnSpPr>
            <p:nvPr/>
          </p:nvCxnSpPr>
          <p:spPr bwMode="auto">
            <a:xfrm rot="5400000">
              <a:off x="5734844" y="3213894"/>
              <a:ext cx="1009650" cy="158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2" name="직선 연결선 59"/>
            <p:cNvCxnSpPr>
              <a:cxnSpLocks noChangeShapeType="1"/>
              <a:endCxn id="35" idx="1"/>
            </p:cNvCxnSpPr>
            <p:nvPr/>
          </p:nvCxnSpPr>
          <p:spPr bwMode="auto">
            <a:xfrm>
              <a:off x="6240463" y="3719513"/>
              <a:ext cx="239712" cy="3175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3" name="직선 화살표 연결선 60"/>
            <p:cNvCxnSpPr>
              <a:cxnSpLocks noChangeShapeType="1"/>
            </p:cNvCxnSpPr>
            <p:nvPr/>
          </p:nvCxnSpPr>
          <p:spPr bwMode="auto">
            <a:xfrm>
              <a:off x="6315075" y="4030663"/>
              <a:ext cx="105092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4" name="직선 화살표 연결선 61"/>
            <p:cNvCxnSpPr>
              <a:cxnSpLocks noChangeShapeType="1"/>
            </p:cNvCxnSpPr>
            <p:nvPr/>
          </p:nvCxnSpPr>
          <p:spPr bwMode="auto">
            <a:xfrm>
              <a:off x="6315075" y="4652963"/>
              <a:ext cx="97631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5" name="직선 연결선 62"/>
            <p:cNvCxnSpPr>
              <a:cxnSpLocks noChangeShapeType="1"/>
            </p:cNvCxnSpPr>
            <p:nvPr/>
          </p:nvCxnSpPr>
          <p:spPr bwMode="auto">
            <a:xfrm rot="5400000">
              <a:off x="5847557" y="4498181"/>
              <a:ext cx="93345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6" name="직선 연결선 63"/>
            <p:cNvCxnSpPr>
              <a:cxnSpLocks noChangeShapeType="1"/>
              <a:stCxn id="37" idx="1"/>
            </p:cNvCxnSpPr>
            <p:nvPr/>
          </p:nvCxnSpPr>
          <p:spPr bwMode="auto">
            <a:xfrm rot="10800000">
              <a:off x="6315075" y="4964113"/>
              <a:ext cx="24130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38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 typeface="+mj-lt"/>
              <a:buAutoNum type="arabicParenR"/>
              <a:defRPr/>
            </a:pPr>
            <a:r>
              <a:rPr lang="ko-KR" altLang="en-US" sz="1400" dirty="0"/>
              <a:t>메인 페이지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상</a:t>
            </a:r>
            <a:r>
              <a:rPr lang="en-US" altLang="ko-KR" sz="1400" dirty="0"/>
              <a:t>,</a:t>
            </a:r>
            <a:r>
              <a:rPr lang="ko-KR" altLang="en-US" sz="1400" dirty="0"/>
              <a:t>하 프레임을 나눔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상단의 메뉴를 누르면 하단의 링크된 페이지가 호출되는 형식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en-US" altLang="ko-KR" sz="1400" dirty="0"/>
              <a:t>&lt;a href=aa.htm target=main&gt;</a:t>
            </a:r>
            <a:r>
              <a:rPr lang="ko-KR" altLang="en-US" sz="1400" dirty="0"/>
              <a:t>메뉴</a:t>
            </a:r>
            <a:r>
              <a:rPr lang="en-US" altLang="ko-KR" sz="1400" dirty="0"/>
              <a:t>&lt;/a&gt; </a:t>
            </a:r>
            <a:r>
              <a:rPr lang="ko-KR" altLang="en-US" sz="1400" dirty="0"/>
              <a:t>형식</a:t>
            </a:r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endParaRPr lang="en-US" altLang="ko-KR" sz="1400" dirty="0"/>
          </a:p>
        </p:txBody>
      </p:sp>
      <p:sp>
        <p:nvSpPr>
          <p:cNvPr id="27651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웹 시스템 분석</a:t>
            </a:r>
            <a:r>
              <a:rPr lang="en-US" altLang="ko-KR" sz="2400"/>
              <a:t>/</a:t>
            </a:r>
            <a:r>
              <a:rPr lang="ko-KR" altLang="en-US" sz="2400"/>
              <a:t>설계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14" y="2603065"/>
            <a:ext cx="4067821" cy="318019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38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defRPr/>
            </a:pPr>
            <a:r>
              <a:rPr lang="en-US" altLang="ko-KR" sz="1400" dirty="0"/>
              <a:t>2) </a:t>
            </a:r>
            <a:r>
              <a:rPr lang="ko-KR" altLang="en-US" sz="1400" dirty="0"/>
              <a:t>메뉴</a:t>
            </a:r>
            <a:r>
              <a:rPr lang="en-US" altLang="ko-KR" sz="1400" dirty="0"/>
              <a:t>(IA) </a:t>
            </a:r>
            <a:r>
              <a:rPr lang="ko-KR" altLang="en-US" sz="1400" dirty="0"/>
              <a:t>처리 </a:t>
            </a:r>
            <a:r>
              <a:rPr lang="en-US" altLang="ko-KR" sz="1400" dirty="0"/>
              <a:t>(1)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en-US" altLang="ko-KR" sz="1400" dirty="0"/>
              <a:t>top.html</a:t>
            </a:r>
            <a:r>
              <a:rPr lang="ko-KR" altLang="en-US" sz="1400" dirty="0"/>
              <a:t>에서 처리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중분류</a:t>
            </a:r>
            <a:r>
              <a:rPr lang="en-US" altLang="ko-KR" sz="1400" dirty="0"/>
              <a:t> </a:t>
            </a:r>
            <a:r>
              <a:rPr lang="ko-KR" altLang="en-US" sz="1400" dirty="0"/>
              <a:t>메뉴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리조트소개</a:t>
            </a:r>
            <a:r>
              <a:rPr lang="en-US" altLang="ko-KR" sz="1400" dirty="0"/>
              <a:t>,</a:t>
            </a:r>
            <a:r>
              <a:rPr lang="ko-KR" altLang="en-US" sz="1400" dirty="0"/>
              <a:t>찾아오기</a:t>
            </a:r>
            <a:r>
              <a:rPr lang="en-US" altLang="ko-KR" sz="1400" dirty="0"/>
              <a:t>,</a:t>
            </a:r>
            <a:r>
              <a:rPr lang="ko-KR" altLang="en-US" sz="1400" dirty="0"/>
              <a:t>주변여행지</a:t>
            </a:r>
            <a:r>
              <a:rPr lang="en-US" altLang="ko-KR" sz="1400" dirty="0"/>
              <a:t>,</a:t>
            </a:r>
            <a:r>
              <a:rPr lang="ko-KR" altLang="en-US" sz="1400" dirty="0"/>
              <a:t>예약하기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리조트소식</a:t>
            </a:r>
            <a:r>
              <a:rPr lang="en-US" altLang="ko-KR" sz="1400" dirty="0"/>
              <a:t>)</a:t>
            </a:r>
            <a:r>
              <a:rPr lang="ko-KR" altLang="en-US" sz="1400" dirty="0"/>
              <a:t>에 마우스를 가져다 대면</a:t>
            </a:r>
            <a:r>
              <a:rPr lang="en-US" altLang="ko-KR" sz="1400" dirty="0"/>
              <a:t>, </a:t>
            </a:r>
            <a:r>
              <a:rPr lang="ko-KR" altLang="en-US" sz="1400" dirty="0"/>
              <a:t>최종 메뉴가 보임</a:t>
            </a:r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하단 최종메뉴에 마우스를 가져다 대면 </a:t>
            </a:r>
            <a:r>
              <a:rPr lang="ko-KR" altLang="en-US" sz="1400" dirty="0" err="1"/>
              <a:t>글자색이</a:t>
            </a:r>
            <a:r>
              <a:rPr lang="ko-KR" altLang="en-US" sz="1400" dirty="0"/>
              <a:t> 빨간색으로 변함</a:t>
            </a:r>
            <a:endParaRPr lang="en-US" altLang="ko-KR" sz="1400" dirty="0"/>
          </a:p>
        </p:txBody>
      </p:sp>
      <p:sp>
        <p:nvSpPr>
          <p:cNvPr id="29699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웹 시스템 분석</a:t>
            </a:r>
            <a:r>
              <a:rPr lang="en-US" altLang="ko-KR" sz="2400"/>
              <a:t>/</a:t>
            </a:r>
            <a:r>
              <a:rPr lang="ko-KR" altLang="en-US" sz="2400"/>
              <a:t>설계</a:t>
            </a:r>
          </a:p>
        </p:txBody>
      </p:sp>
      <p:pic>
        <p:nvPicPr>
          <p:cNvPr id="29700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9" y="3001963"/>
            <a:ext cx="597058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500438"/>
            <a:ext cx="184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3933825"/>
            <a:ext cx="589756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4437063"/>
            <a:ext cx="184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14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defRPr/>
            </a:pPr>
            <a:r>
              <a:rPr lang="en-US" altLang="ko-KR" sz="1400" dirty="0"/>
              <a:t>2) </a:t>
            </a:r>
            <a:r>
              <a:rPr lang="ko-KR" altLang="en-US" sz="1400" dirty="0"/>
              <a:t>메뉴</a:t>
            </a:r>
            <a:r>
              <a:rPr lang="en-US" altLang="ko-KR" sz="1400" dirty="0"/>
              <a:t>(IA) </a:t>
            </a:r>
            <a:r>
              <a:rPr lang="ko-KR" altLang="en-US" sz="1400" dirty="0"/>
              <a:t>처리 </a:t>
            </a:r>
            <a:r>
              <a:rPr lang="en-US" altLang="ko-KR" sz="1400" dirty="0"/>
              <a:t>(2)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en-US" altLang="ko-KR" sz="1400" dirty="0"/>
              <a:t>top.html</a:t>
            </a:r>
            <a:r>
              <a:rPr lang="ko-KR" altLang="en-US" sz="1400" dirty="0"/>
              <a:t>에서 처리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en-US" altLang="ko-KR" sz="1400" dirty="0"/>
              <a:t>CSS(</a:t>
            </a:r>
            <a:r>
              <a:rPr lang="en-US" altLang="ko-KR" sz="1400" dirty="0">
                <a:solidFill>
                  <a:prstClr val="black"/>
                </a:solidFill>
                <a:latin typeface="08서울남산체 M" pitchFamily="18" charset="-127"/>
                <a:ea typeface="08서울남산체 M" pitchFamily="18" charset="-127"/>
              </a:rPr>
              <a:t>cascading style sheets)</a:t>
            </a:r>
            <a:r>
              <a:rPr lang="ko-KR" altLang="en-US" sz="1400" dirty="0"/>
              <a:t>를 이용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/>
              <a:t>상단 메뉴를 선택하면 하단 메뉴</a:t>
            </a:r>
            <a:r>
              <a:rPr lang="en-US" altLang="ko-KR" sz="1400" dirty="0"/>
              <a:t>(table</a:t>
            </a:r>
            <a:r>
              <a:rPr lang="ko-KR" altLang="en-US" sz="1400" dirty="0"/>
              <a:t>로 처리</a:t>
            </a:r>
            <a:r>
              <a:rPr lang="en-US" altLang="ko-KR" sz="1400" dirty="0"/>
              <a:t>)</a:t>
            </a:r>
            <a:r>
              <a:rPr lang="ko-KR" altLang="en-US" sz="1400" dirty="0"/>
              <a:t>중 해당 되는 메뉴만 보여주고 나머지 메뉴는 가리는 기법으로 메뉴처리</a:t>
            </a:r>
            <a:endParaRPr lang="en-US" altLang="ko-KR" sz="1400" dirty="0"/>
          </a:p>
        </p:txBody>
      </p:sp>
      <p:sp>
        <p:nvSpPr>
          <p:cNvPr id="3174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2. </a:t>
            </a:r>
            <a:r>
              <a:rPr lang="ko-KR" altLang="en-US" sz="2400"/>
              <a:t>웹 시스템 분석</a:t>
            </a:r>
            <a:r>
              <a:rPr lang="en-US" altLang="ko-KR" sz="2400"/>
              <a:t>/</a:t>
            </a:r>
            <a:r>
              <a:rPr lang="ko-KR" altLang="en-US" sz="2400"/>
              <a:t>설계</a:t>
            </a:r>
          </a:p>
        </p:txBody>
      </p:sp>
      <p:pic>
        <p:nvPicPr>
          <p:cNvPr id="3174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762251"/>
            <a:ext cx="38877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2909888"/>
            <a:ext cx="184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3373438"/>
            <a:ext cx="38989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13" y="3527425"/>
            <a:ext cx="184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9" y="4652963"/>
            <a:ext cx="3825875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8" y="4810125"/>
            <a:ext cx="184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4" name="TextBox 4"/>
          <p:cNvSpPr txBox="1">
            <a:spLocks noChangeArrowheads="1"/>
          </p:cNvSpPr>
          <p:nvPr/>
        </p:nvSpPr>
        <p:spPr bwMode="auto">
          <a:xfrm>
            <a:off x="4881564" y="2765425"/>
            <a:ext cx="367188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/>
              <a:t>-[</a:t>
            </a:r>
            <a:r>
              <a:rPr lang="ko-KR" altLang="en-US" sz="1000"/>
              <a:t>리조트 소개</a:t>
            </a:r>
            <a:r>
              <a:rPr lang="en-US" altLang="ko-KR" sz="1000"/>
              <a:t>]</a:t>
            </a:r>
            <a:r>
              <a:rPr lang="ko-KR" altLang="en-US" sz="1000"/>
              <a:t>하위 메뉴가 담긴 </a:t>
            </a:r>
            <a:r>
              <a:rPr lang="en-US" altLang="ko-KR" sz="1000"/>
              <a:t>table</a:t>
            </a:r>
            <a:r>
              <a:rPr lang="ko-KR" altLang="en-US" sz="1000"/>
              <a:t>만 보이고 나머지 하위메뉴는 안보이게 함</a:t>
            </a:r>
          </a:p>
        </p:txBody>
      </p:sp>
      <p:sp>
        <p:nvSpPr>
          <p:cNvPr id="31755" name="TextBox 10"/>
          <p:cNvSpPr txBox="1">
            <a:spLocks noChangeArrowheads="1"/>
          </p:cNvSpPr>
          <p:nvPr/>
        </p:nvSpPr>
        <p:spPr bwMode="auto">
          <a:xfrm>
            <a:off x="4859339" y="3373438"/>
            <a:ext cx="3673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/>
              <a:t>-[</a:t>
            </a:r>
            <a:r>
              <a:rPr lang="ko-KR" altLang="en-US" sz="1000"/>
              <a:t>찾아보기</a:t>
            </a:r>
            <a:r>
              <a:rPr lang="en-US" altLang="ko-KR" sz="1000"/>
              <a:t>]</a:t>
            </a:r>
            <a:r>
              <a:rPr lang="ko-KR" altLang="en-US" sz="1000"/>
              <a:t>하위 메뉴가 담긴 </a:t>
            </a:r>
            <a:r>
              <a:rPr lang="en-US" altLang="ko-KR" sz="1000"/>
              <a:t>table</a:t>
            </a:r>
            <a:r>
              <a:rPr lang="ko-KR" altLang="en-US" sz="1000"/>
              <a:t>만 보이고 나머지 하위메뉴는 안보이게 함</a:t>
            </a:r>
          </a:p>
        </p:txBody>
      </p:sp>
      <p:sp>
        <p:nvSpPr>
          <p:cNvPr id="31756" name="TextBox 11"/>
          <p:cNvSpPr txBox="1">
            <a:spLocks noChangeArrowheads="1"/>
          </p:cNvSpPr>
          <p:nvPr/>
        </p:nvSpPr>
        <p:spPr bwMode="auto">
          <a:xfrm>
            <a:off x="4881564" y="4718050"/>
            <a:ext cx="3671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/>
              <a:t>-[</a:t>
            </a:r>
            <a:r>
              <a:rPr lang="ko-KR" altLang="en-US" sz="1000"/>
              <a:t>리조트소식</a:t>
            </a:r>
            <a:r>
              <a:rPr lang="en-US" altLang="ko-KR" sz="1000"/>
              <a:t>]</a:t>
            </a:r>
            <a:r>
              <a:rPr lang="ko-KR" altLang="en-US" sz="1000"/>
              <a:t>하위 메뉴가 담긴 </a:t>
            </a:r>
            <a:r>
              <a:rPr lang="en-US" altLang="ko-KR" sz="1000"/>
              <a:t>table</a:t>
            </a:r>
            <a:r>
              <a:rPr lang="ko-KR" altLang="en-US" sz="1000"/>
              <a:t>만 보이고 나머지 하위메뉴는 안보이게 함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649538" y="4005263"/>
            <a:ext cx="0" cy="57626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176963" y="3898901"/>
            <a:ext cx="0" cy="57626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88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직사각형 6"/>
          <p:cNvSpPr>
            <a:spLocks noChangeArrowheads="1"/>
          </p:cNvSpPr>
          <p:nvPr/>
        </p:nvSpPr>
        <p:spPr bwMode="auto">
          <a:xfrm>
            <a:off x="990435" y="684026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 smtClean="0"/>
              <a:t>실습 참고</a:t>
            </a:r>
            <a:r>
              <a:rPr lang="en-US" altLang="ko-KR" sz="1953" dirty="0" smtClean="0"/>
              <a:t>) CSS(</a:t>
            </a:r>
            <a:r>
              <a:rPr kumimoji="0" lang="en-US" altLang="ko-KR" sz="1953" dirty="0" smtClean="0">
                <a:solidFill>
                  <a:srgbClr val="000000"/>
                </a:solidFill>
                <a:latin typeface="08서울남산체 M"/>
                <a:ea typeface="08서울남산체 M"/>
                <a:cs typeface="08서울남산체 M"/>
              </a:rPr>
              <a:t>cascading </a:t>
            </a:r>
            <a:r>
              <a:rPr kumimoji="0" lang="en-US" altLang="ko-KR" sz="1953" dirty="0">
                <a:solidFill>
                  <a:srgbClr val="000000"/>
                </a:solidFill>
                <a:latin typeface="08서울남산체 M"/>
                <a:ea typeface="08서울남산체 M"/>
                <a:cs typeface="08서울남산체 M"/>
              </a:rPr>
              <a:t>style sheets)</a:t>
            </a:r>
            <a:endParaRPr lang="en-US" altLang="ko-KR" sz="195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85" y="1400131"/>
            <a:ext cx="7523116" cy="4102964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8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직사각형 6"/>
          <p:cNvSpPr>
            <a:spLocks noChangeArrowheads="1"/>
          </p:cNvSpPr>
          <p:nvPr/>
        </p:nvSpPr>
        <p:spPr bwMode="auto">
          <a:xfrm>
            <a:off x="565041" y="726555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/>
              <a:t>실습 참고</a:t>
            </a:r>
            <a:r>
              <a:rPr lang="en-US" altLang="ko-KR" sz="1953" dirty="0"/>
              <a:t>) </a:t>
            </a:r>
            <a:r>
              <a:rPr lang="ko-KR" altLang="en-US" sz="1953" dirty="0" smtClean="0"/>
              <a:t>상단</a:t>
            </a:r>
            <a:r>
              <a:rPr lang="en-US" altLang="ko-KR" sz="1953" dirty="0" smtClean="0"/>
              <a:t> </a:t>
            </a:r>
            <a:r>
              <a:rPr lang="ko-KR" altLang="en-US" sz="1953" dirty="0"/>
              <a:t>메뉴부분</a:t>
            </a:r>
            <a:endParaRPr lang="en-US" altLang="ko-KR" sz="195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36" y="1401097"/>
            <a:ext cx="7480440" cy="4310246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14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234051" y="1283840"/>
            <a:ext cx="7437899" cy="32700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1492" tIns="50746" rIns="101492" bIns="50746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46113" indent="-188913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292225" indent="-3778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939925" indent="-568325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586038" indent="-757238" algn="l" rtl="0" fontAlgn="base" latinLnBrk="1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" altLang="en-US" sz="977" dirty="0"/>
              <a:t> </a:t>
            </a:r>
            <a:r>
              <a:rPr lang="en-US" altLang="ko" sz="977" dirty="0"/>
              <a:t>&lt;table id='menu0' style='</a:t>
            </a:r>
            <a:r>
              <a:rPr lang="en-US" altLang="ko" sz="977" dirty="0" err="1"/>
              <a:t>display:none</a:t>
            </a:r>
            <a:r>
              <a:rPr lang="en-US" altLang="ko" sz="977" dirty="0"/>
              <a:t>;' </a:t>
            </a:r>
            <a:r>
              <a:rPr lang="en-US" altLang="ko" sz="977" dirty="0" err="1"/>
              <a:t>cellpadding</a:t>
            </a:r>
            <a:r>
              <a:rPr lang="en-US" altLang="ko" sz="977" dirty="0"/>
              <a:t>='0' </a:t>
            </a:r>
            <a:r>
              <a:rPr lang="en-US" altLang="ko" sz="977" dirty="0" err="1"/>
              <a:t>cellspacing</a:t>
            </a:r>
            <a:r>
              <a:rPr lang="en-US" altLang="ko" sz="977" dirty="0"/>
              <a:t>='0' border='0' width='600' height='30'&gt;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</a:t>
            </a:r>
            <a:r>
              <a:rPr lang="en-US" altLang="ko" sz="977" dirty="0"/>
              <a:t>&lt;</a:t>
            </a:r>
            <a:r>
              <a:rPr lang="en-US" altLang="ko" sz="977" dirty="0" err="1"/>
              <a:t>tr</a:t>
            </a:r>
            <a:r>
              <a:rPr lang="en-US" altLang="ko" sz="977" dirty="0"/>
              <a:t>&gt;</a:t>
            </a:r>
          </a:p>
          <a:p>
            <a:pPr>
              <a:defRPr/>
            </a:pPr>
            <a:r>
              <a:rPr lang="en-US" altLang="ko" sz="977" dirty="0"/>
              <a:t>      &lt;td width='0' &gt;&lt;/td&gt;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</a:t>
            </a:r>
            <a:r>
              <a:rPr lang="en-US" altLang="ko" sz="977" dirty="0"/>
              <a:t>&lt;td width='600' style='</a:t>
            </a:r>
            <a:r>
              <a:rPr lang="en-US" altLang="ko" sz="977" dirty="0" err="1"/>
              <a:t>text-align:left</a:t>
            </a:r>
            <a:r>
              <a:rPr lang="en-US" altLang="ko" sz="977" dirty="0"/>
              <a:t>;' &gt;</a:t>
            </a:r>
            <a:endParaRPr lang="ko" altLang="en-US" sz="977" dirty="0"/>
          </a:p>
          <a:p>
            <a:pPr>
              <a:defRPr/>
            </a:pPr>
            <a:r>
              <a:rPr lang="en-US" altLang="ko" sz="977" dirty="0"/>
              <a:t>           &lt;a </a:t>
            </a:r>
            <a:r>
              <a:rPr lang="en-US" altLang="ko" sz="977" dirty="0" err="1"/>
              <a:t>href</a:t>
            </a:r>
            <a:r>
              <a:rPr lang="en-US" altLang="ko" sz="977" dirty="0"/>
              <a:t>='main.html' target=main&gt;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&lt;span </a:t>
            </a:r>
            <a:r>
              <a:rPr lang="en-US" altLang="ko" sz="977" dirty="0" err="1"/>
              <a:t>onmouseover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='#ff0000' </a:t>
            </a:r>
            <a:r>
              <a:rPr lang="en-US" altLang="ko" sz="977" dirty="0" err="1"/>
              <a:t>onmouseout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='#000000'&gt;| </a:t>
            </a:r>
            <a:r>
              <a:rPr lang="ko-KR" altLang="en-US" sz="977" dirty="0" err="1"/>
              <a:t>조아</a:t>
            </a:r>
            <a:r>
              <a:rPr lang="ko-KR" altLang="en-US" sz="977" dirty="0"/>
              <a:t> </a:t>
            </a:r>
            <a:r>
              <a:rPr lang="ko-KR" altLang="en-US" sz="977" dirty="0" err="1"/>
              <a:t>리조트</a:t>
            </a:r>
            <a:r>
              <a:rPr lang="ko-KR" altLang="en-US" sz="977" dirty="0"/>
              <a:t> </a:t>
            </a:r>
            <a:r>
              <a:rPr lang="en-US" altLang="ko" sz="977" dirty="0"/>
              <a:t>&lt;/span&gt;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&lt;/a&gt;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&lt;a </a:t>
            </a:r>
            <a:r>
              <a:rPr lang="en-US" altLang="ko" sz="977" dirty="0" err="1"/>
              <a:t>href</a:t>
            </a:r>
            <a:r>
              <a:rPr lang="en-US" altLang="ko" sz="977" dirty="0"/>
              <a:t>='a_01.html' target=main&gt;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&lt;span </a:t>
            </a:r>
            <a:r>
              <a:rPr lang="en-US" altLang="ko" sz="977" dirty="0" err="1"/>
              <a:t>onmouseover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='#ff0000' </a:t>
            </a:r>
            <a:r>
              <a:rPr lang="en-US" altLang="ko" sz="977" dirty="0" err="1"/>
              <a:t>onmouseout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='#000000'&gt;| VIP</a:t>
            </a:r>
            <a:r>
              <a:rPr lang="ko-KR" altLang="en-US" sz="977" dirty="0"/>
              <a:t>룸 </a:t>
            </a:r>
            <a:r>
              <a:rPr lang="en-US" altLang="ko" sz="977" dirty="0"/>
              <a:t>&lt;/span&gt;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&lt;/a&gt;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&lt;a </a:t>
            </a:r>
            <a:r>
              <a:rPr lang="en-US" altLang="ko" sz="977" dirty="0" err="1"/>
              <a:t>href</a:t>
            </a:r>
            <a:r>
              <a:rPr lang="en-US" altLang="ko" sz="977" dirty="0"/>
              <a:t>='a_02.html' target=main&gt;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&lt;span </a:t>
            </a:r>
            <a:r>
              <a:rPr lang="en-US" altLang="ko" sz="977" dirty="0" err="1"/>
              <a:t>onmouseover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='#ff0000' </a:t>
            </a:r>
            <a:r>
              <a:rPr lang="en-US" altLang="ko" sz="977" dirty="0" err="1"/>
              <a:t>onmouseout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='#000000'&gt;| </a:t>
            </a:r>
            <a:r>
              <a:rPr lang="ko-KR" altLang="en-US" sz="977" dirty="0" err="1"/>
              <a:t>일반룸</a:t>
            </a:r>
            <a:r>
              <a:rPr lang="ko-KR" altLang="en-US" sz="977" dirty="0"/>
              <a:t> </a:t>
            </a:r>
            <a:r>
              <a:rPr lang="en-US" altLang="ko" sz="977" dirty="0"/>
              <a:t>&lt;/span&gt;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&lt;/a&gt;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&lt;a </a:t>
            </a:r>
            <a:r>
              <a:rPr lang="en-US" altLang="ko" sz="977" dirty="0" err="1"/>
              <a:t>href</a:t>
            </a:r>
            <a:r>
              <a:rPr lang="en-US" altLang="ko" sz="977" dirty="0"/>
              <a:t>='a_03.html' target=main&gt;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   </a:t>
            </a:r>
            <a:r>
              <a:rPr lang="en-US" altLang="ko" sz="977" dirty="0"/>
              <a:t>&lt;span </a:t>
            </a:r>
            <a:r>
              <a:rPr lang="en-US" altLang="ko" sz="977" dirty="0" err="1"/>
              <a:t>onmouseover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='#ff0000' </a:t>
            </a:r>
            <a:r>
              <a:rPr lang="en-US" altLang="ko" sz="977" dirty="0" err="1"/>
              <a:t>onmouseout</a:t>
            </a:r>
            <a:r>
              <a:rPr lang="en-US" altLang="ko" sz="977" dirty="0"/>
              <a:t>=</a:t>
            </a:r>
            <a:r>
              <a:rPr lang="en-US" altLang="ko" sz="977" dirty="0" err="1"/>
              <a:t>this.style.color</a:t>
            </a:r>
            <a:r>
              <a:rPr lang="en-US" altLang="ko" sz="977" dirty="0"/>
              <a:t>='#000000'&gt;| </a:t>
            </a:r>
            <a:r>
              <a:rPr lang="ko-KR" altLang="en-US" sz="977" dirty="0" err="1"/>
              <a:t>합리적인룸</a:t>
            </a:r>
            <a:r>
              <a:rPr lang="ko-KR" altLang="en-US" sz="977" dirty="0"/>
              <a:t> </a:t>
            </a:r>
            <a:r>
              <a:rPr lang="en-US" altLang="ko" sz="977" dirty="0"/>
              <a:t>|&lt;/span&gt;</a:t>
            </a:r>
            <a:endParaRPr lang="ko" altLang="en-US" sz="977" dirty="0"/>
          </a:p>
          <a:p>
            <a:pPr>
              <a:defRPr/>
            </a:pPr>
            <a:r>
              <a:rPr lang="en-US" altLang="ko" sz="977" dirty="0"/>
              <a:t>           &lt;/a&gt;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    </a:t>
            </a:r>
            <a:r>
              <a:rPr lang="en-US" altLang="ko" sz="977" dirty="0"/>
              <a:t>&lt;/td&gt;</a:t>
            </a:r>
            <a:endParaRPr lang="ko" altLang="en-US" sz="977" dirty="0"/>
          </a:p>
          <a:p>
            <a:pPr>
              <a:defRPr/>
            </a:pPr>
            <a:r>
              <a:rPr lang="ko" altLang="en-US" sz="977" dirty="0"/>
              <a:t>    </a:t>
            </a:r>
            <a:r>
              <a:rPr lang="en-US" altLang="ko" sz="977" dirty="0"/>
              <a:t>&lt;/</a:t>
            </a:r>
            <a:r>
              <a:rPr lang="en-US" altLang="ko" sz="977" dirty="0" err="1"/>
              <a:t>tr</a:t>
            </a:r>
            <a:r>
              <a:rPr lang="en-US" altLang="ko" sz="977" dirty="0"/>
              <a:t>&gt;</a:t>
            </a:r>
          </a:p>
          <a:p>
            <a:pPr>
              <a:defRPr/>
            </a:pPr>
            <a:r>
              <a:rPr lang="en-US" altLang="ko" sz="977" dirty="0"/>
              <a:t>&lt;/table&gt;</a:t>
            </a:r>
            <a:endParaRPr lang="ko" altLang="en-US" sz="977" dirty="0"/>
          </a:p>
        </p:txBody>
      </p:sp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565041" y="726555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/>
              <a:t>실습 참고</a:t>
            </a:r>
            <a:r>
              <a:rPr lang="en-US" altLang="ko-KR" sz="1953" dirty="0"/>
              <a:t>) </a:t>
            </a:r>
            <a:r>
              <a:rPr lang="ko-KR" altLang="en-US" sz="1953" dirty="0"/>
              <a:t>하</a:t>
            </a:r>
            <a:r>
              <a:rPr lang="ko-KR" altLang="en-US" sz="1953" dirty="0" smtClean="0"/>
              <a:t>단</a:t>
            </a:r>
            <a:r>
              <a:rPr lang="en-US" altLang="ko-KR" sz="1953" dirty="0" smtClean="0"/>
              <a:t> </a:t>
            </a:r>
            <a:r>
              <a:rPr lang="ko-KR" altLang="en-US" sz="1953" dirty="0"/>
              <a:t>메뉴부분</a:t>
            </a:r>
            <a:endParaRPr lang="en-US" altLang="ko-KR" sz="1953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27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6"/>
          <p:cNvSpPr>
            <a:spLocks noChangeArrowheads="1"/>
          </p:cNvSpPr>
          <p:nvPr/>
        </p:nvSpPr>
        <p:spPr bwMode="auto">
          <a:xfrm>
            <a:off x="565041" y="726555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/>
              <a:t>실습 참고</a:t>
            </a:r>
            <a:r>
              <a:rPr lang="en-US" altLang="ko-KR" sz="1953" dirty="0"/>
              <a:t>) </a:t>
            </a:r>
            <a:r>
              <a:rPr lang="en-US" altLang="ko-KR" sz="1953" dirty="0" smtClean="0"/>
              <a:t>index.html</a:t>
            </a:r>
            <a:endParaRPr lang="en-US" altLang="ko-KR" sz="1953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7" y="1692609"/>
            <a:ext cx="7468247" cy="2097206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75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직사각형 6"/>
          <p:cNvSpPr>
            <a:spLocks noChangeArrowheads="1"/>
          </p:cNvSpPr>
          <p:nvPr/>
        </p:nvSpPr>
        <p:spPr bwMode="auto">
          <a:xfrm>
            <a:off x="1121632" y="645022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/>
              <a:t>실습 참고</a:t>
            </a:r>
            <a:r>
              <a:rPr lang="en-US" altLang="ko-KR" sz="1953" dirty="0"/>
              <a:t>) </a:t>
            </a:r>
            <a:r>
              <a:rPr lang="en-US" altLang="ko-KR" sz="1953" dirty="0" smtClean="0"/>
              <a:t>main.html</a:t>
            </a:r>
            <a:endParaRPr lang="en-US" altLang="ko-KR" sz="1953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76" y="1227457"/>
            <a:ext cx="7468247" cy="20972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313" y="3479151"/>
            <a:ext cx="3110239" cy="2586231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153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직사각형 6"/>
          <p:cNvSpPr>
            <a:spLocks noChangeArrowheads="1"/>
          </p:cNvSpPr>
          <p:nvPr/>
        </p:nvSpPr>
        <p:spPr bwMode="auto">
          <a:xfrm>
            <a:off x="728042" y="532128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eaLnBrk="1" hangingPunct="1">
              <a:spcBef>
                <a:spcPts val="586"/>
              </a:spcBef>
            </a:pPr>
            <a:r>
              <a:rPr lang="ko-KR" altLang="en-US" sz="1953" dirty="0"/>
              <a:t>실습 참고</a:t>
            </a:r>
            <a:r>
              <a:rPr lang="en-US" altLang="ko-KR" sz="1953" dirty="0"/>
              <a:t>) </a:t>
            </a:r>
            <a:r>
              <a:rPr lang="en-US" altLang="ko-KR" sz="1953" dirty="0" smtClean="0"/>
              <a:t>top.html </a:t>
            </a:r>
            <a:r>
              <a:rPr lang="en-US" altLang="ko-KR" sz="1953" dirty="0"/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4" y="1079038"/>
            <a:ext cx="7462151" cy="5041829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84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 smtClean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ko-KR" altLang="en-US" sz="2000" dirty="0"/>
              <a:t>웹 시스템 구현 </a:t>
            </a:r>
            <a:r>
              <a:rPr lang="en-US" altLang="ko-KR" sz="2000" dirty="0"/>
              <a:t>(</a:t>
            </a:r>
            <a:r>
              <a:rPr lang="ko-KR" altLang="en-US" sz="2000" dirty="0"/>
              <a:t>기본</a:t>
            </a:r>
            <a:r>
              <a:rPr lang="en-US" altLang="ko-KR" sz="2000" dirty="0"/>
              <a:t>, IA</a:t>
            </a:r>
            <a:r>
              <a:rPr lang="ko-KR" altLang="en-US" sz="2000" dirty="0"/>
              <a:t>구조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/>
              <a:t>웹 시스템 기획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/>
              <a:t>웹 </a:t>
            </a:r>
            <a:r>
              <a:rPr lang="ko-KR" altLang="en-US" dirty="0"/>
              <a:t>시스템 분석</a:t>
            </a:r>
            <a:r>
              <a:rPr lang="en-US" altLang="ko-KR" dirty="0"/>
              <a:t>/</a:t>
            </a:r>
            <a:r>
              <a:rPr lang="ko-KR" altLang="en-US" dirty="0"/>
              <a:t>설계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웹 시스템 구현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 smtClean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직사각형 6"/>
          <p:cNvSpPr>
            <a:spLocks noChangeArrowheads="1"/>
          </p:cNvSpPr>
          <p:nvPr/>
        </p:nvSpPr>
        <p:spPr bwMode="auto">
          <a:xfrm>
            <a:off x="986742" y="527181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eaLnBrk="1" hangingPunct="1">
              <a:spcBef>
                <a:spcPts val="586"/>
              </a:spcBef>
            </a:pPr>
            <a:r>
              <a:rPr lang="ko-KR" altLang="en-US" sz="1953" dirty="0" smtClean="0"/>
              <a:t>실습참고</a:t>
            </a:r>
            <a:r>
              <a:rPr lang="en-US" altLang="ko-KR" sz="1953" dirty="0" smtClean="0"/>
              <a:t>) top.html </a:t>
            </a:r>
            <a:r>
              <a:rPr lang="en-US" altLang="ko-KR" sz="1953" dirty="0"/>
              <a:t>2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50" y="954176"/>
            <a:ext cx="8114479" cy="5560034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774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직사각형 6"/>
          <p:cNvSpPr>
            <a:spLocks noChangeArrowheads="1"/>
          </p:cNvSpPr>
          <p:nvPr/>
        </p:nvSpPr>
        <p:spPr bwMode="auto">
          <a:xfrm>
            <a:off x="1276682" y="562962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eaLnBrk="1" hangingPunct="1">
              <a:spcBef>
                <a:spcPts val="586"/>
              </a:spcBef>
            </a:pPr>
            <a:r>
              <a:rPr lang="ko-KR" altLang="en-US" sz="1953" dirty="0" smtClean="0"/>
              <a:t>실습참고</a:t>
            </a:r>
            <a:r>
              <a:rPr lang="en-US" altLang="ko-KR" sz="1953" dirty="0" smtClean="0"/>
              <a:t>) top.html </a:t>
            </a:r>
            <a:r>
              <a:rPr lang="en-US" altLang="ko-KR" sz="1953" dirty="0"/>
              <a:t>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2" y="983248"/>
            <a:ext cx="8114479" cy="5529551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781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직사각형 6"/>
          <p:cNvSpPr>
            <a:spLocks noChangeArrowheads="1"/>
          </p:cNvSpPr>
          <p:nvPr/>
        </p:nvSpPr>
        <p:spPr bwMode="auto">
          <a:xfrm>
            <a:off x="986742" y="527181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just" eaLnBrk="1" hangingPunct="1">
              <a:spcBef>
                <a:spcPts val="586"/>
              </a:spcBef>
            </a:pPr>
            <a:r>
              <a:rPr lang="ko-KR" altLang="en-US" sz="1953" dirty="0" smtClean="0"/>
              <a:t>실습참고</a:t>
            </a:r>
            <a:r>
              <a:rPr lang="en-US" altLang="ko-KR" sz="1953" dirty="0" smtClean="0"/>
              <a:t>) top.html </a:t>
            </a:r>
            <a:r>
              <a:rPr lang="en-US" altLang="ko-KR" sz="1953" dirty="0"/>
              <a:t>4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8" y="955128"/>
            <a:ext cx="8114479" cy="5669771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2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직사각형 6"/>
          <p:cNvSpPr>
            <a:spLocks noChangeArrowheads="1"/>
          </p:cNvSpPr>
          <p:nvPr/>
        </p:nvSpPr>
        <p:spPr bwMode="auto">
          <a:xfrm>
            <a:off x="914898" y="545277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 smtClean="0"/>
              <a:t>실습참고</a:t>
            </a:r>
            <a:r>
              <a:rPr lang="en-US" altLang="ko-KR" sz="1953" dirty="0" smtClean="0"/>
              <a:t>) a_01.html</a:t>
            </a:r>
            <a:endParaRPr lang="en-US" altLang="ko-KR" sz="1953" dirty="0"/>
          </a:p>
        </p:txBody>
      </p:sp>
      <p:pic>
        <p:nvPicPr>
          <p:cNvPr id="47109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93" y="3217353"/>
            <a:ext cx="2501007" cy="245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94" y="1065004"/>
            <a:ext cx="8254699" cy="1682642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564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직사각형 6"/>
          <p:cNvSpPr>
            <a:spLocks noChangeArrowheads="1"/>
          </p:cNvSpPr>
          <p:nvPr/>
        </p:nvSpPr>
        <p:spPr bwMode="auto">
          <a:xfrm>
            <a:off x="1012694" y="572727"/>
            <a:ext cx="8141840" cy="42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321" tIns="63160" rIns="126321" bIns="6316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eaLnBrk="1" hangingPunct="1"/>
            <a:r>
              <a:rPr lang="ko-KR" altLang="en-US" sz="1953" dirty="0" smtClean="0"/>
              <a:t>실습참조</a:t>
            </a:r>
            <a:r>
              <a:rPr lang="en-US" altLang="ko-KR" sz="1953" dirty="0" smtClean="0"/>
              <a:t>) b_01.html</a:t>
            </a:r>
            <a:endParaRPr lang="en-US" altLang="ko-KR" sz="1953" dirty="0"/>
          </a:p>
        </p:txBody>
      </p:sp>
      <p:sp>
        <p:nvSpPr>
          <p:cNvPr id="53253" name="TextBox 2"/>
          <p:cNvSpPr txBox="1">
            <a:spLocks noChangeArrowheads="1"/>
          </p:cNvSpPr>
          <p:nvPr/>
        </p:nvSpPr>
        <p:spPr bwMode="auto">
          <a:xfrm>
            <a:off x="967988" y="5846191"/>
            <a:ext cx="6349815" cy="45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1074" dirty="0"/>
              <a:t>- </a:t>
            </a:r>
            <a:r>
              <a:rPr lang="ko-KR" altLang="en-US" sz="1074" dirty="0"/>
              <a:t>위도와</a:t>
            </a:r>
            <a:r>
              <a:rPr lang="en-US" altLang="ko-KR" sz="1074" dirty="0"/>
              <a:t> </a:t>
            </a:r>
            <a:r>
              <a:rPr lang="ko-KR" altLang="en-US" sz="1074" dirty="0"/>
              <a:t>경도를 알면 </a:t>
            </a:r>
            <a:r>
              <a:rPr lang="ko-KR" altLang="en-US" sz="1074" dirty="0" smtClean="0"/>
              <a:t>다음지도를 </a:t>
            </a:r>
            <a:r>
              <a:rPr lang="ko-KR" altLang="en-US" sz="1074" dirty="0"/>
              <a:t>가지고 표시가능</a:t>
            </a:r>
            <a:endParaRPr lang="en-US" altLang="ko-KR" sz="1074" dirty="0"/>
          </a:p>
          <a:p>
            <a:r>
              <a:rPr lang="en-US" altLang="ko-KR" sz="1074" dirty="0"/>
              <a:t>- </a:t>
            </a:r>
            <a:r>
              <a:rPr lang="ko-KR" altLang="en-US" sz="1074" dirty="0"/>
              <a:t>위도경도를 아는 방법 </a:t>
            </a:r>
            <a:r>
              <a:rPr lang="en-US" altLang="ko-KR" sz="1074" dirty="0"/>
              <a:t>: </a:t>
            </a:r>
            <a:r>
              <a:rPr lang="ko-KR" altLang="en-US" sz="1074" dirty="0"/>
              <a:t>현재 </a:t>
            </a:r>
            <a:r>
              <a:rPr lang="ko-KR" altLang="en-US" sz="1074" dirty="0" err="1" smtClean="0"/>
              <a:t>네이버</a:t>
            </a:r>
            <a:r>
              <a:rPr lang="en-US" altLang="ko-KR" sz="1074" dirty="0" smtClean="0"/>
              <a:t>,</a:t>
            </a:r>
            <a:r>
              <a:rPr lang="ko-KR" altLang="en-US" sz="1074" dirty="0" smtClean="0"/>
              <a:t>다음지도는 </a:t>
            </a:r>
            <a:r>
              <a:rPr lang="ko-KR" altLang="en-US" sz="1074" dirty="0"/>
              <a:t>기능이 막힘</a:t>
            </a:r>
            <a:r>
              <a:rPr lang="en-US" altLang="ko-KR" sz="1074" dirty="0"/>
              <a:t>, </a:t>
            </a:r>
            <a:r>
              <a:rPr lang="ko-KR" altLang="en-US" sz="1074" dirty="0" err="1"/>
              <a:t>구글지도에서</a:t>
            </a:r>
            <a:r>
              <a:rPr lang="ko-KR" altLang="en-US" sz="1074" dirty="0"/>
              <a:t> 알아보고 적용해 본다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94" y="1093125"/>
            <a:ext cx="7083342" cy="4659644"/>
          </a:xfrm>
          <a:prstGeom prst="rect">
            <a:avLst/>
          </a:prstGeom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92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292152" y="696097"/>
            <a:ext cx="1978350" cy="48661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sz="1600" dirty="0"/>
              <a:t>구현실습 </a:t>
            </a:r>
            <a:r>
              <a:rPr lang="en-US" altLang="ko-KR" sz="1600" dirty="0" smtClean="0"/>
              <a:t>1</a:t>
            </a: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어러분의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리조트</a:t>
            </a:r>
            <a:r>
              <a:rPr lang="ko-KR" altLang="en-US" sz="1050" dirty="0" smtClean="0"/>
              <a:t> 홈페이지를  구현하시오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★ ★ </a:t>
            </a:r>
            <a:r>
              <a:rPr lang="en-US" altLang="ko-KR" sz="1050" dirty="0" smtClean="0"/>
              <a:t>)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이번 실습의 범위는 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1)</a:t>
            </a:r>
            <a:r>
              <a:rPr lang="ko-KR" altLang="en-US" sz="1050" dirty="0" smtClean="0"/>
              <a:t>메뉴완성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2)</a:t>
            </a:r>
            <a:r>
              <a:rPr lang="ko-KR" altLang="en-US" sz="1050" dirty="0" smtClean="0"/>
              <a:t>정적 홈페이지 완성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3)</a:t>
            </a:r>
            <a:r>
              <a:rPr lang="ko-KR" altLang="en-US" sz="1050" dirty="0" err="1" smtClean="0"/>
              <a:t>두개의</a:t>
            </a:r>
            <a:r>
              <a:rPr lang="ko-KR" altLang="en-US" sz="1050" dirty="0" smtClean="0"/>
              <a:t> 게시판 구현 붙이기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50" dirty="0" smtClean="0"/>
              <a:t>4)10</a:t>
            </a:r>
            <a:r>
              <a:rPr lang="ko-KR" altLang="en-US" sz="1050" dirty="0" smtClean="0"/>
              <a:t>강</a:t>
            </a:r>
            <a:r>
              <a:rPr lang="en-US" altLang="ko-KR" sz="1050" dirty="0" smtClean="0"/>
              <a:t>,11</a:t>
            </a:r>
            <a:r>
              <a:rPr lang="ko-KR" altLang="en-US" sz="1050" dirty="0" smtClean="0"/>
              <a:t>강에 구현할 페이지는 곧 </a:t>
            </a:r>
            <a:r>
              <a:rPr lang="ko-KR" altLang="en-US" sz="1050" dirty="0" err="1" smtClean="0"/>
              <a:t>오픈예정</a:t>
            </a:r>
            <a:r>
              <a:rPr lang="en-US" altLang="ko-KR" sz="1050" dirty="0" smtClean="0"/>
              <a:t>(</a:t>
            </a:r>
            <a:r>
              <a:rPr lang="ko-KR" altLang="en-US" sz="1050" dirty="0" err="1" smtClean="0"/>
              <a:t>커밍수운</a:t>
            </a:r>
            <a:r>
              <a:rPr lang="en-US" altLang="ko-KR" sz="1050" dirty="0" smtClean="0"/>
              <a:t>)</a:t>
            </a:r>
            <a:r>
              <a:rPr lang="ko-KR" altLang="en-US" sz="1050" dirty="0" smtClean="0"/>
              <a:t>으로 표시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리조트</a:t>
            </a:r>
            <a:r>
              <a:rPr lang="ko-KR" altLang="en-US" sz="1050" dirty="0" smtClean="0"/>
              <a:t> 이름을 바꾸고 안내용 정적 홈페이지는 자유롭게 작성하시오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이번 실습은 기술점수</a:t>
            </a:r>
            <a:r>
              <a:rPr lang="en-US" altLang="ko-KR" sz="1050" dirty="0" smtClean="0"/>
              <a:t>30</a:t>
            </a:r>
            <a:r>
              <a:rPr lang="ko-KR" altLang="en-US" sz="1050" dirty="0" smtClean="0"/>
              <a:t>점 예술점수 </a:t>
            </a:r>
            <a:r>
              <a:rPr lang="en-US" altLang="ko-KR" sz="1050" dirty="0" smtClean="0"/>
              <a:t>70</a:t>
            </a:r>
            <a:r>
              <a:rPr lang="ko-KR" altLang="en-US" sz="1050" dirty="0" smtClean="0"/>
              <a:t>점</a:t>
            </a:r>
            <a:endParaRPr lang="en-US" altLang="ko-KR" sz="1050" dirty="0" smtClean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 err="1" smtClean="0"/>
              <a:t>금손이</a:t>
            </a:r>
            <a:r>
              <a:rPr lang="ko-KR" altLang="en-US" sz="1050" dirty="0" smtClean="0"/>
              <a:t> 유리함</a:t>
            </a: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</a:t>
            </a:r>
            <a:r>
              <a:rPr lang="ko-KR" altLang="en-US" sz="1800" dirty="0" smtClean="0"/>
              <a:t>이해하기 </a:t>
            </a:r>
            <a:r>
              <a:rPr lang="en-US" altLang="ko-KR" sz="1800" dirty="0" smtClean="0"/>
              <a:t>/ 4. </a:t>
            </a:r>
            <a:r>
              <a:rPr lang="ko-KR" altLang="en-US" sz="1800" dirty="0" smtClean="0"/>
              <a:t>실습하기 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556324"/>
              </p:ext>
            </p:extLst>
          </p:nvPr>
        </p:nvGraphicFramePr>
        <p:xfrm>
          <a:off x="2622330" y="861751"/>
          <a:ext cx="5992813" cy="4773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분류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구현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1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리조트소개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조아리조트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main.html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메인 페이지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VIP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a_01.html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일반룸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a_02.html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합리적인룸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1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찾아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오기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찾아오는길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b_01.html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대중교통이용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b_02.html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자가용이용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1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주변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여행지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높아산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c_01.html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조아해수욕장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c_02.html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따끈온천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61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하기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예약상황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d_01.jsp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금일부터 한달 정도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예약상황 보기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예약하기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d_02.jsp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하나의 예약상황 실행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4" marR="91444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adm_allview.jsp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관리자가 예약수정 및 삭제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4" marR="91444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관리자로그아웃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adm_logout.jsp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접속종료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61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팬션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팬션소식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e_01.jsp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공지사항 게시판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앞 강의 참고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이용후기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e_02.jsp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댓 글 게시판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앞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강의 참고 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강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14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413547" y="127784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 smtClean="0"/>
              <a:t>다음 제시된 내용을 자필로 작성하여 제출 하시오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상단 학번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 기입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sz="1800" dirty="0" err="1" smtClean="0"/>
              <a:t>필기없음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단 코멘트를 잘 달았는지 검토하셔요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차시</a:t>
            </a:r>
            <a:r>
              <a:rPr lang="ko-KR" altLang="en-US" sz="1800" dirty="0" smtClean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1211890"/>
            <a:ext cx="7450138" cy="78308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 smtClean="0"/>
              <a:t>차시</a:t>
            </a:r>
            <a:r>
              <a:rPr lang="ko-KR" altLang="en-US" sz="1600" dirty="0" smtClean="0"/>
              <a:t> 준비</a:t>
            </a:r>
            <a:endParaRPr lang="en-US" altLang="ko-KR" sz="1600" dirty="0" smtClean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10. </a:t>
            </a:r>
            <a:r>
              <a:rPr lang="ko-KR" altLang="en-US" sz="1200" dirty="0" err="1" smtClean="0"/>
              <a:t>조아리조트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실시간예약</a:t>
            </a:r>
            <a:r>
              <a:rPr lang="ko-KR" altLang="en-US" sz="1200" dirty="0" smtClean="0"/>
              <a:t> 가능하게 해주셔요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1. </a:t>
            </a:r>
            <a:r>
              <a:rPr lang="ko-KR" altLang="en-US" sz="1800" dirty="0"/>
              <a:t>강의 </a:t>
            </a:r>
            <a:r>
              <a:rPr lang="ko-KR" altLang="en-US" sz="1800" dirty="0" smtClean="0"/>
              <a:t>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940594" y="818917"/>
            <a:ext cx="7450138" cy="2568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학습목표 제시</a:t>
            </a:r>
            <a:endParaRPr lang="en-US" altLang="ko-KR" sz="1600" dirty="0" smtClean="0"/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ko-KR" altLang="en-US" sz="1200" dirty="0">
                <a:latin typeface="+mn-ea"/>
              </a:rPr>
              <a:t>웹 시스템을 구축하기 위한 기획과정을 이해하고 스스로 수행할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ko-KR" altLang="en-US" sz="1200" dirty="0">
                <a:latin typeface="+mn-ea"/>
              </a:rPr>
              <a:t>웹 시스템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리조트</a:t>
            </a:r>
            <a:r>
              <a:rPr lang="ko-KR" altLang="en-US" sz="1200" dirty="0">
                <a:latin typeface="+mn-ea"/>
              </a:rPr>
              <a:t> 페이지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메뉴 구조와 정적 페이지 구축을 위한 분석과 설계를 할 수 있다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Char char="§"/>
              <a:tabLst>
                <a:tab pos="1619250" algn="l"/>
              </a:tabLst>
              <a:defRPr/>
            </a:pPr>
            <a:r>
              <a:rPr lang="ko-KR" altLang="en-US" sz="1200" dirty="0">
                <a:latin typeface="+mn-ea"/>
              </a:rPr>
              <a:t>웹 시스템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리조트</a:t>
            </a:r>
            <a:r>
              <a:rPr lang="ko-KR" altLang="en-US" sz="1200" dirty="0">
                <a:latin typeface="+mn-ea"/>
              </a:rPr>
              <a:t> 페이지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메뉴 구조와 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정적 페이지를 구현할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0" indent="0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smtClean="0"/>
              <a:t>학습 전 생각해볼 문제</a:t>
            </a:r>
            <a:endParaRPr lang="en-US" altLang="ko-KR" sz="1600" dirty="0" smtClean="0"/>
          </a:p>
          <a:p>
            <a:pPr eaLnBrk="1" hangingPunct="1">
              <a:spcBef>
                <a:spcPts val="600"/>
              </a:spcBef>
            </a:pPr>
            <a:r>
              <a:rPr kumimoji="0" lang="ko-KR" altLang="en-US" sz="1200" dirty="0"/>
              <a:t>다음 주제에 대하여 본인이 인터넷 조사를 통하여 간단히 정리해 봅시다</a:t>
            </a:r>
            <a:r>
              <a:rPr kumimoji="0" lang="en-US" altLang="ko-KR" sz="1200" dirty="0"/>
              <a:t>.</a:t>
            </a:r>
          </a:p>
          <a:p>
            <a:pPr eaLnBrk="1" hangingPunct="1">
              <a:buFont typeface="맑은 고딕" panose="020B0503020000020004" pitchFamily="50" charset="-127"/>
              <a:buAutoNum type="arabicParenR"/>
            </a:pPr>
            <a:r>
              <a:rPr lang="ko-KR" altLang="en-US" sz="1200" dirty="0"/>
              <a:t>회사홍보</a:t>
            </a:r>
            <a:r>
              <a:rPr lang="en-US" altLang="ko-KR" sz="1200" dirty="0"/>
              <a:t>, </a:t>
            </a:r>
            <a:r>
              <a:rPr lang="ko-KR" altLang="en-US" sz="1200" dirty="0"/>
              <a:t>쇼핑몰 등의 홈페이지에는 어떤 요소가 필요한지 생각해 봅시다</a:t>
            </a:r>
            <a:r>
              <a:rPr lang="en-US" altLang="ko-KR" sz="1200" dirty="0"/>
              <a:t>.</a:t>
            </a:r>
          </a:p>
          <a:p>
            <a:pPr eaLnBrk="1" hangingPunct="1">
              <a:buFont typeface="맑은 고딕" panose="020B0503020000020004" pitchFamily="50" charset="-127"/>
              <a:buAutoNum type="arabicParenR"/>
            </a:pPr>
            <a:r>
              <a:rPr lang="ko-KR" altLang="en-US" sz="1200" dirty="0"/>
              <a:t>다른 홈페이지를 많이 찾아보고 어떻게 구성되어 있는지 조사해 봅시다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600"/>
              </a:spcBef>
              <a:buFont typeface="+mj-lt"/>
              <a:buAutoNum type="arabicParenR"/>
              <a:defRPr/>
            </a:pPr>
            <a:r>
              <a:rPr lang="ko-KR" altLang="en-US" sz="1400" dirty="0"/>
              <a:t>웹 어플리케이션 개발 방법론</a:t>
            </a:r>
            <a:endParaRPr lang="en-US" altLang="ko-KR" sz="1400" dirty="0"/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웹 어플리케이션 개발을 위하여는 일반적으로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MVC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모델을 많이 사용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 typeface="+mj-lt"/>
              <a:buAutoNum type="arabicParenBoth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어떤 웹 항목을 배정하고 할당하는 것에 따라 사용될 데이터베이스를 설계하고 코드 및 데이터를 입력하는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Model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부분 개발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(2)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해당 화면을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HTML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이나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플래쉬등을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이용하여 화면을 구현하는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View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부분 개발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 smtClean="0">
                <a:solidFill>
                  <a:sysClr val="windowText" lastClr="000000"/>
                </a:solidFill>
                <a:latin typeface="+mn-ea"/>
              </a:rPr>
              <a:t>(3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데이터를 처리하여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View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부분에 데이터를 공급하는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+mn-ea"/>
              </a:rPr>
              <a:t>Cotrol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부분 개발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(4)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결국 </a:t>
            </a:r>
            <a:r>
              <a:rPr lang="en-US" altLang="ko-KR" sz="1400" dirty="0" err="1">
                <a:solidFill>
                  <a:sysClr val="windowText" lastClr="000000"/>
                </a:solidFill>
                <a:latin typeface="+mn-ea"/>
              </a:rPr>
              <a:t>Model,View,Control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부분으로 나누어서 개발된 부분을 다시 통합하여 웹 어플리케이션 구현을 완료 한 후 테스트 및 배포</a:t>
            </a:r>
          </a:p>
        </p:txBody>
      </p:sp>
      <p:sp>
        <p:nvSpPr>
          <p:cNvPr id="15363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16076" y="3948114"/>
            <a:ext cx="2143125" cy="642937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Model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웹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항목 배정 할당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데이터베이스 설계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코드 및 데이터 입력 설계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16076" y="4591050"/>
            <a:ext cx="2143125" cy="642938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View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HTML, flash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구현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이미지파일 작업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616076" y="5233989"/>
            <a:ext cx="2143125" cy="642937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  <a:ea typeface="+mn-ea"/>
              </a:rPr>
              <a:t>Control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데이터 처리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처리 스크립트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함수작성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altLang="ko-KR" sz="1000" kern="0" dirty="0" err="1">
                <a:solidFill>
                  <a:srgbClr val="000000"/>
                </a:solidFill>
                <a:latin typeface="+mn-ea"/>
                <a:ea typeface="+mn-ea"/>
              </a:rPr>
              <a:t>Servlet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, JSP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등 구현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402139" y="4591050"/>
            <a:ext cx="928687" cy="642938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>
                <a:solidFill>
                  <a:srgbClr val="000000"/>
                </a:solidFill>
                <a:latin typeface="+mn-ea"/>
                <a:ea typeface="+mn-ea"/>
              </a:rPr>
              <a:t>통합구현</a:t>
            </a:r>
            <a:endParaRPr lang="en-US" altLang="ko-KR" sz="1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0889" y="4591050"/>
            <a:ext cx="928687" cy="642938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테스트</a:t>
            </a:r>
            <a:endParaRPr lang="en-US" altLang="ko-KR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배포</a:t>
            </a:r>
            <a:endParaRPr lang="en-US" altLang="ko-KR" sz="12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  <a:ea typeface="+mn-ea"/>
              </a:rPr>
              <a:t>적용</a:t>
            </a:r>
            <a:endParaRPr lang="en-US" altLang="ko-KR" sz="1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5369" name="직선 화살표 연결선 39"/>
          <p:cNvCxnSpPr>
            <a:cxnSpLocks noChangeShapeType="1"/>
          </p:cNvCxnSpPr>
          <p:nvPr/>
        </p:nvCxnSpPr>
        <p:spPr bwMode="auto">
          <a:xfrm>
            <a:off x="4044950" y="4946650"/>
            <a:ext cx="285750" cy="15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0" name="직선 연결선 40"/>
          <p:cNvCxnSpPr>
            <a:cxnSpLocks noChangeShapeType="1"/>
          </p:cNvCxnSpPr>
          <p:nvPr/>
        </p:nvCxnSpPr>
        <p:spPr bwMode="auto">
          <a:xfrm rot="5400000">
            <a:off x="3328989" y="4948239"/>
            <a:ext cx="1430337" cy="1587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1" name="직선 연결선 41"/>
          <p:cNvCxnSpPr>
            <a:cxnSpLocks noChangeShapeType="1"/>
          </p:cNvCxnSpPr>
          <p:nvPr/>
        </p:nvCxnSpPr>
        <p:spPr bwMode="auto">
          <a:xfrm>
            <a:off x="3830638" y="4233864"/>
            <a:ext cx="214312" cy="1587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2" name="직선 연결선 42"/>
          <p:cNvCxnSpPr>
            <a:cxnSpLocks noChangeShapeType="1"/>
          </p:cNvCxnSpPr>
          <p:nvPr/>
        </p:nvCxnSpPr>
        <p:spPr bwMode="auto">
          <a:xfrm>
            <a:off x="3830638" y="4946650"/>
            <a:ext cx="214312" cy="158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3" name="직선 연결선 43"/>
          <p:cNvCxnSpPr>
            <a:cxnSpLocks noChangeShapeType="1"/>
          </p:cNvCxnSpPr>
          <p:nvPr/>
        </p:nvCxnSpPr>
        <p:spPr bwMode="auto">
          <a:xfrm>
            <a:off x="3830638" y="5662614"/>
            <a:ext cx="214312" cy="1587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4" name="직선 화살표 연결선 44"/>
          <p:cNvCxnSpPr>
            <a:cxnSpLocks noChangeShapeType="1"/>
          </p:cNvCxnSpPr>
          <p:nvPr/>
        </p:nvCxnSpPr>
        <p:spPr bwMode="auto">
          <a:xfrm>
            <a:off x="5473700" y="4948239"/>
            <a:ext cx="285750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382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2) </a:t>
            </a:r>
            <a:r>
              <a:rPr lang="ko-KR" altLang="en-US" sz="1400" dirty="0"/>
              <a:t>웹 사이트 구축 프로세스 </a:t>
            </a:r>
            <a:endParaRPr lang="en-US" altLang="ko-KR" sz="1400" dirty="0"/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웹사이트 구축은 어떤 프로그래밍을 통한 어플리케이션을 구현하는 부분보다는 웹 페이지를 통하여 보다 미적인 부분이나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해당 회사의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컨텐츠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제공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회사의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비지니스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추진 등이 구축의 목표가 됨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7411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1209675" y="5060951"/>
            <a:ext cx="958850" cy="24622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>
                <a:solidFill>
                  <a:srgbClr val="FF0000"/>
                </a:solidFill>
                <a:latin typeface="+mn-ea"/>
                <a:ea typeface="+mn-ea"/>
              </a:rPr>
              <a:t>부분 재 구축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09675" y="4360864"/>
            <a:ext cx="958850" cy="24622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>
                <a:solidFill>
                  <a:srgbClr val="FF0000"/>
                </a:solidFill>
                <a:latin typeface="+mn-ea"/>
                <a:ea typeface="+mn-ea"/>
              </a:rPr>
              <a:t>전면 재 구축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824038" y="2339975"/>
            <a:ext cx="1649412" cy="311150"/>
          </a:xfrm>
          <a:prstGeom prst="round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프로젝트의 준비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1824038" y="2806700"/>
            <a:ext cx="1649412" cy="311150"/>
          </a:xfrm>
          <a:prstGeom prst="round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콘텐트 및 전략마련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1824038" y="3273425"/>
            <a:ext cx="1649412" cy="388938"/>
          </a:xfrm>
          <a:prstGeom prst="round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스토리보드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메인 시안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포트폴리오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  <a:ea typeface="+mn-ea"/>
              </a:rPr>
              <a:t>,IA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등의 구현</a:t>
            </a:r>
          </a:p>
        </p:txBody>
      </p:sp>
      <p:sp>
        <p:nvSpPr>
          <p:cNvPr id="26" name="순서도: 판단 25"/>
          <p:cNvSpPr/>
          <p:nvPr/>
        </p:nvSpPr>
        <p:spPr bwMode="auto">
          <a:xfrm>
            <a:off x="1749425" y="3971926"/>
            <a:ext cx="1784350" cy="466725"/>
          </a:xfrm>
          <a:prstGeom prst="flowChartDecision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사용자 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피드백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824038" y="4672014"/>
            <a:ext cx="1649412" cy="388937"/>
          </a:xfrm>
          <a:prstGeom prst="round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전체 웹 사이트 구현</a:t>
            </a:r>
          </a:p>
        </p:txBody>
      </p:sp>
      <p:sp>
        <p:nvSpPr>
          <p:cNvPr id="28" name="순서도: 판단 27"/>
          <p:cNvSpPr/>
          <p:nvPr/>
        </p:nvSpPr>
        <p:spPr bwMode="auto">
          <a:xfrm>
            <a:off x="1824038" y="5216525"/>
            <a:ext cx="1784350" cy="465138"/>
          </a:xfrm>
          <a:prstGeom prst="flowChartDecision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사용자 </a:t>
            </a:r>
            <a:endParaRPr lang="en-US" altLang="ko-KR" sz="1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피드백</a:t>
            </a: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1900238" y="5992814"/>
            <a:ext cx="1649412" cy="388937"/>
          </a:xfrm>
          <a:prstGeom prst="round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dirty="0">
                <a:solidFill>
                  <a:srgbClr val="000000"/>
                </a:solidFill>
                <a:latin typeface="+mn-ea"/>
                <a:ea typeface="+mn-ea"/>
              </a:rPr>
              <a:t>완료</a:t>
            </a:r>
          </a:p>
        </p:txBody>
      </p:sp>
      <p:cxnSp>
        <p:nvCxnSpPr>
          <p:cNvPr id="17421" name="직선 화살표 연결선 51"/>
          <p:cNvCxnSpPr>
            <a:cxnSpLocks noChangeShapeType="1"/>
            <a:stCxn id="23" idx="2"/>
            <a:endCxn id="24" idx="0"/>
          </p:cNvCxnSpPr>
          <p:nvPr/>
        </p:nvCxnSpPr>
        <p:spPr bwMode="auto">
          <a:xfrm rot="5400000">
            <a:off x="2570957" y="2728119"/>
            <a:ext cx="155575" cy="15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직선 화살표 연결선 52"/>
          <p:cNvCxnSpPr>
            <a:cxnSpLocks noChangeShapeType="1"/>
          </p:cNvCxnSpPr>
          <p:nvPr/>
        </p:nvCxnSpPr>
        <p:spPr bwMode="auto">
          <a:xfrm rot="5400000">
            <a:off x="2572545" y="3194845"/>
            <a:ext cx="155575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3" name="직선 화살표 연결선 53"/>
          <p:cNvCxnSpPr>
            <a:cxnSpLocks noChangeShapeType="1"/>
            <a:endCxn id="26" idx="0"/>
          </p:cNvCxnSpPr>
          <p:nvPr/>
        </p:nvCxnSpPr>
        <p:spPr bwMode="auto">
          <a:xfrm rot="5400000">
            <a:off x="2491582" y="3812382"/>
            <a:ext cx="309562" cy="9525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4" name="직선 화살표 연결선 54"/>
          <p:cNvCxnSpPr>
            <a:cxnSpLocks noChangeShapeType="1"/>
            <a:endCxn id="27" idx="0"/>
          </p:cNvCxnSpPr>
          <p:nvPr/>
        </p:nvCxnSpPr>
        <p:spPr bwMode="auto">
          <a:xfrm rot="5400000">
            <a:off x="2533651" y="4554539"/>
            <a:ext cx="233363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5" name="직선 화살표 연결선 55"/>
          <p:cNvCxnSpPr>
            <a:cxnSpLocks noChangeShapeType="1"/>
          </p:cNvCxnSpPr>
          <p:nvPr/>
        </p:nvCxnSpPr>
        <p:spPr bwMode="auto">
          <a:xfrm rot="5400000">
            <a:off x="2572545" y="5137945"/>
            <a:ext cx="155575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6" name="직선 화살표 연결선 56"/>
          <p:cNvCxnSpPr>
            <a:cxnSpLocks noChangeShapeType="1"/>
            <a:endCxn id="29" idx="0"/>
          </p:cNvCxnSpPr>
          <p:nvPr/>
        </p:nvCxnSpPr>
        <p:spPr bwMode="auto">
          <a:xfrm rot="5400000">
            <a:off x="2608263" y="5875338"/>
            <a:ext cx="233363" cy="15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7" name="직선 화살표 연결선 57"/>
          <p:cNvCxnSpPr>
            <a:cxnSpLocks noChangeShapeType="1"/>
          </p:cNvCxnSpPr>
          <p:nvPr/>
        </p:nvCxnSpPr>
        <p:spPr bwMode="auto">
          <a:xfrm>
            <a:off x="1509713" y="3195639"/>
            <a:ext cx="1123950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8" name="직선 연결선 58"/>
          <p:cNvCxnSpPr>
            <a:cxnSpLocks noChangeShapeType="1"/>
          </p:cNvCxnSpPr>
          <p:nvPr/>
        </p:nvCxnSpPr>
        <p:spPr bwMode="auto">
          <a:xfrm rot="5400000">
            <a:off x="1004094" y="3699669"/>
            <a:ext cx="1009650" cy="1588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9" name="직선 연결선 59"/>
          <p:cNvCxnSpPr>
            <a:cxnSpLocks noChangeShapeType="1"/>
            <a:endCxn id="26" idx="1"/>
          </p:cNvCxnSpPr>
          <p:nvPr/>
        </p:nvCxnSpPr>
        <p:spPr bwMode="auto">
          <a:xfrm>
            <a:off x="1509713" y="4205289"/>
            <a:ext cx="239712" cy="158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0" name="직선 화살표 연결선 60"/>
          <p:cNvCxnSpPr>
            <a:cxnSpLocks noChangeShapeType="1"/>
          </p:cNvCxnSpPr>
          <p:nvPr/>
        </p:nvCxnSpPr>
        <p:spPr bwMode="auto">
          <a:xfrm>
            <a:off x="1584325" y="4516439"/>
            <a:ext cx="1049338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1" name="직선 화살표 연결선 61"/>
          <p:cNvCxnSpPr>
            <a:cxnSpLocks noChangeShapeType="1"/>
          </p:cNvCxnSpPr>
          <p:nvPr/>
        </p:nvCxnSpPr>
        <p:spPr bwMode="auto">
          <a:xfrm>
            <a:off x="1584326" y="5138739"/>
            <a:ext cx="974725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2" name="직선 연결선 62"/>
          <p:cNvCxnSpPr>
            <a:cxnSpLocks noChangeShapeType="1"/>
          </p:cNvCxnSpPr>
          <p:nvPr/>
        </p:nvCxnSpPr>
        <p:spPr bwMode="auto">
          <a:xfrm rot="5400000">
            <a:off x="1116807" y="4983957"/>
            <a:ext cx="933450" cy="158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3" name="직선 연결선 63"/>
          <p:cNvCxnSpPr>
            <a:cxnSpLocks noChangeShapeType="1"/>
            <a:stCxn id="28" idx="1"/>
          </p:cNvCxnSpPr>
          <p:nvPr/>
        </p:nvCxnSpPr>
        <p:spPr bwMode="auto">
          <a:xfrm rot="10800000">
            <a:off x="1584326" y="5449889"/>
            <a:ext cx="239713" cy="158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직사각형 44"/>
          <p:cNvSpPr>
            <a:spLocks noChangeArrowheads="1"/>
          </p:cNvSpPr>
          <p:nvPr/>
        </p:nvSpPr>
        <p:spPr bwMode="auto">
          <a:xfrm>
            <a:off x="3533776" y="2262188"/>
            <a:ext cx="3675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프로젝트의 목적 이해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업무의 범위 산정</a:t>
            </a:r>
            <a:endParaRPr lang="en-US" altLang="ko-KR" sz="1000" kern="0" dirty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투입인력과 일정 체크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,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각종 초기의 문서작업 진행 </a:t>
            </a:r>
          </a:p>
        </p:txBody>
      </p:sp>
      <p:sp>
        <p:nvSpPr>
          <p:cNvPr id="44" name="직사각형 45"/>
          <p:cNvSpPr>
            <a:spLocks noChangeArrowheads="1"/>
          </p:cNvSpPr>
          <p:nvPr/>
        </p:nvSpPr>
        <p:spPr bwMode="auto">
          <a:xfrm>
            <a:off x="3533776" y="2728913"/>
            <a:ext cx="40497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현재의 </a:t>
            </a:r>
            <a:r>
              <a:rPr lang="ko-KR" altLang="en-US" sz="1000" kern="0" dirty="0" err="1">
                <a:solidFill>
                  <a:sysClr val="windowText" lastClr="000000"/>
                </a:solidFill>
                <a:latin typeface="+mn-ea"/>
                <a:ea typeface="+mn-ea"/>
              </a:rPr>
              <a:t>트랜드와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 자사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경쟁사</a:t>
            </a:r>
            <a:r>
              <a:rPr lang="en-US" altLang="ko-KR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타사 분석 등을 통하여 현재 진행하려는 프로젝트의 목적성에 대한 기본 방향을 확정</a:t>
            </a:r>
          </a:p>
        </p:txBody>
      </p:sp>
      <p:sp>
        <p:nvSpPr>
          <p:cNvPr id="45" name="직사각형 48"/>
          <p:cNvSpPr>
            <a:spLocks noChangeArrowheads="1"/>
          </p:cNvSpPr>
          <p:nvPr/>
        </p:nvSpPr>
        <p:spPr bwMode="auto">
          <a:xfrm>
            <a:off x="3684588" y="5372100"/>
            <a:ext cx="3898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000" kern="0">
                <a:solidFill>
                  <a:sysClr val="windowText" lastClr="000000"/>
                </a:solidFill>
                <a:latin typeface="+mn-ea"/>
                <a:ea typeface="+mn-ea"/>
              </a:rPr>
              <a:t>최종단계에서 사용자의 의도에 따라 프로젝트가 전면 재 시작</a:t>
            </a:r>
            <a:endParaRPr lang="en-US" altLang="ko-KR" sz="1000" kern="0">
              <a:solidFill>
                <a:sysClr val="windowText" lastClr="000000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>
                <a:solidFill>
                  <a:sysClr val="windowText" lastClr="000000"/>
                </a:solidFill>
                <a:latin typeface="+mn-ea"/>
                <a:ea typeface="+mn-ea"/>
              </a:rPr>
              <a:t>되는 경우도 많음</a:t>
            </a:r>
          </a:p>
        </p:txBody>
      </p:sp>
      <p:sp>
        <p:nvSpPr>
          <p:cNvPr id="46" name="직사각형 49"/>
          <p:cNvSpPr>
            <a:spLocks noChangeArrowheads="1"/>
          </p:cNvSpPr>
          <p:nvPr/>
        </p:nvSpPr>
        <p:spPr bwMode="auto">
          <a:xfrm>
            <a:off x="3684588" y="4672014"/>
            <a:ext cx="38989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ko-KR" altLang="en-US" sz="1000" kern="0" dirty="0">
                <a:solidFill>
                  <a:sysClr val="windowText" lastClr="000000"/>
                </a:solidFill>
                <a:latin typeface="+mn-ea"/>
                <a:ea typeface="+mn-ea"/>
              </a:rPr>
              <a:t>일반적인 개발 프로젝트의 개발방법론과 유사한 부분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91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3) </a:t>
            </a:r>
            <a:r>
              <a:rPr lang="ko-KR" altLang="en-US" sz="1400" dirty="0"/>
              <a:t>웹 시스템 구축 </a:t>
            </a:r>
            <a:endParaRPr lang="en-US" altLang="ko-KR" sz="1400" dirty="0"/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홍보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정보제공 등 일반 홈페이지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+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예약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금융처리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발권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문의 등 동적 프로그래밍 처리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은행 인터넷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뱅킹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쇼핑몰 홈페이지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인터넷 신문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포털 사이트 등 대부분의 사이트를 웹 시스템으로 볼 수 있음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 </a:t>
            </a:r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우리는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“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리조트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홈페이지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“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구축을 통하여 웹 시스템을 이해하고 직접 구현해 보고자 함 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9459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pic>
        <p:nvPicPr>
          <p:cNvPr id="19460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9" y="2795589"/>
            <a:ext cx="3551237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7101"/>
            <a:ext cx="3527425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38" y="3640139"/>
            <a:ext cx="3817938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780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4) </a:t>
            </a:r>
            <a:r>
              <a:rPr lang="ko-KR" altLang="en-US" sz="1400" dirty="0"/>
              <a:t>구축준비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및 전략 마련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프로젝트의 목적 이해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업무의 범위 산정</a:t>
            </a:r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투입인력과 일정 체크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각종 초기의 문서작업 진행 </a:t>
            </a:r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현재의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+mn-ea"/>
              </a:rPr>
              <a:t>트랜드와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자사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경쟁사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타사 분석 등을 통하여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   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 현재 진행하려는 프로젝트의 목적성에 대한 기본 방향을 확정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Tx/>
              <a:buChar char="-"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1) 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홍보정보 제공 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2)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룸 예약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결제 및 확정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) 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     3)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관리자 처리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예약변경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취소 등</a:t>
            </a:r>
            <a:r>
              <a:rPr lang="en-US" altLang="ko-KR" sz="1400" dirty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1507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grpSp>
        <p:nvGrpSpPr>
          <p:cNvPr id="21508" name="그룹 5"/>
          <p:cNvGrpSpPr>
            <a:grpSpLocks/>
          </p:cNvGrpSpPr>
          <p:nvPr/>
        </p:nvGrpSpPr>
        <p:grpSpPr bwMode="auto">
          <a:xfrm>
            <a:off x="6321425" y="1019175"/>
            <a:ext cx="1893888" cy="4959350"/>
            <a:chOff x="5940425" y="1854200"/>
            <a:chExt cx="2398713" cy="4041775"/>
          </a:xfrm>
        </p:grpSpPr>
        <p:sp>
          <p:nvSpPr>
            <p:cNvPr id="7" name="TextBox 43"/>
            <p:cNvSpPr txBox="1">
              <a:spLocks noChangeArrowheads="1"/>
            </p:cNvSpPr>
            <p:nvPr/>
          </p:nvSpPr>
          <p:spPr bwMode="auto">
            <a:xfrm>
              <a:off x="5940425" y="4575024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부분 재 구축</a:t>
              </a: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5940425" y="3875088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전면 재 구축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6555686" y="1854200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프로젝트의 준비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6555686" y="2321256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콘텐트 및 전략마련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6555686" y="2787017"/>
              <a:ext cx="1648738" cy="52268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스토리보드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메인 시안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포트폴리오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IA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등의 구현</a:t>
              </a:r>
            </a:p>
          </p:txBody>
        </p:sp>
        <p:sp>
          <p:nvSpPr>
            <p:cNvPr id="12" name="순서도: 판단 11"/>
            <p:cNvSpPr/>
            <p:nvPr/>
          </p:nvSpPr>
          <p:spPr bwMode="auto">
            <a:xfrm>
              <a:off x="6479281" y="3485660"/>
              <a:ext cx="1785462" cy="467055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6555686" y="4185595"/>
              <a:ext cx="1648738" cy="389429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전체 웹 사이트 구현</a:t>
              </a:r>
            </a:p>
          </p:txBody>
        </p:sp>
        <p:sp>
          <p:nvSpPr>
            <p:cNvPr id="14" name="순서도: 판단 13"/>
            <p:cNvSpPr/>
            <p:nvPr/>
          </p:nvSpPr>
          <p:spPr bwMode="auto">
            <a:xfrm>
              <a:off x="6555686" y="4730278"/>
              <a:ext cx="1783452" cy="465762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6630081" y="5506547"/>
              <a:ext cx="1650748" cy="38942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완료</a:t>
              </a:r>
            </a:p>
          </p:txBody>
        </p:sp>
        <p:cxnSp>
          <p:nvCxnSpPr>
            <p:cNvPr id="21519" name="직선 화살표 연결선 51"/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rot="5400000">
              <a:off x="7301706" y="2242344"/>
              <a:ext cx="1555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0" name="직선 화살표 연결선 52"/>
            <p:cNvCxnSpPr>
              <a:cxnSpLocks noChangeShapeType="1"/>
            </p:cNvCxnSpPr>
            <p:nvPr/>
          </p:nvCxnSpPr>
          <p:spPr bwMode="auto">
            <a:xfrm rot="5400000">
              <a:off x="7303294" y="27090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1" name="직선 화살표 연결선 53"/>
            <p:cNvCxnSpPr>
              <a:cxnSpLocks noChangeShapeType="1"/>
              <a:stCxn id="11" idx="2"/>
              <a:endCxn id="12" idx="0"/>
            </p:cNvCxnSpPr>
            <p:nvPr/>
          </p:nvCxnSpPr>
          <p:spPr bwMode="auto">
            <a:xfrm flipH="1">
              <a:off x="7372351" y="3309768"/>
              <a:ext cx="7143" cy="17638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2" name="직선 화살표 연결선 54"/>
            <p:cNvCxnSpPr>
              <a:cxnSpLocks noChangeShapeType="1"/>
              <a:endCxn id="13" idx="0"/>
            </p:cNvCxnSpPr>
            <p:nvPr/>
          </p:nvCxnSpPr>
          <p:spPr bwMode="auto">
            <a:xfrm rot="5400000">
              <a:off x="7264400" y="4068763"/>
              <a:ext cx="23336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3" name="직선 화살표 연결선 55"/>
            <p:cNvCxnSpPr>
              <a:cxnSpLocks noChangeShapeType="1"/>
            </p:cNvCxnSpPr>
            <p:nvPr/>
          </p:nvCxnSpPr>
          <p:spPr bwMode="auto">
            <a:xfrm rot="5400000">
              <a:off x="7303294" y="46521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4" name="직선 화살표 연결선 56"/>
            <p:cNvCxnSpPr>
              <a:cxnSpLocks noChangeShapeType="1"/>
              <a:endCxn id="15" idx="0"/>
            </p:cNvCxnSpPr>
            <p:nvPr/>
          </p:nvCxnSpPr>
          <p:spPr bwMode="auto">
            <a:xfrm rot="5400000">
              <a:off x="7339806" y="5390357"/>
              <a:ext cx="2317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직선 화살표 연결선 57"/>
            <p:cNvCxnSpPr>
              <a:cxnSpLocks noChangeShapeType="1"/>
            </p:cNvCxnSpPr>
            <p:nvPr/>
          </p:nvCxnSpPr>
          <p:spPr bwMode="auto">
            <a:xfrm>
              <a:off x="6240463" y="2709863"/>
              <a:ext cx="1125537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6" name="직선 연결선 58"/>
            <p:cNvCxnSpPr>
              <a:cxnSpLocks noChangeShapeType="1"/>
            </p:cNvCxnSpPr>
            <p:nvPr/>
          </p:nvCxnSpPr>
          <p:spPr bwMode="auto">
            <a:xfrm rot="5400000">
              <a:off x="5734844" y="3213894"/>
              <a:ext cx="1009650" cy="158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7" name="직선 연결선 59"/>
            <p:cNvCxnSpPr>
              <a:cxnSpLocks noChangeShapeType="1"/>
              <a:endCxn id="12" idx="1"/>
            </p:cNvCxnSpPr>
            <p:nvPr/>
          </p:nvCxnSpPr>
          <p:spPr bwMode="auto">
            <a:xfrm>
              <a:off x="6240463" y="3719513"/>
              <a:ext cx="239712" cy="3175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8" name="직선 화살표 연결선 60"/>
            <p:cNvCxnSpPr>
              <a:cxnSpLocks noChangeShapeType="1"/>
            </p:cNvCxnSpPr>
            <p:nvPr/>
          </p:nvCxnSpPr>
          <p:spPr bwMode="auto">
            <a:xfrm>
              <a:off x="6315075" y="4030663"/>
              <a:ext cx="105092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9" name="직선 화살표 연결선 61"/>
            <p:cNvCxnSpPr>
              <a:cxnSpLocks noChangeShapeType="1"/>
            </p:cNvCxnSpPr>
            <p:nvPr/>
          </p:nvCxnSpPr>
          <p:spPr bwMode="auto">
            <a:xfrm>
              <a:off x="6315075" y="4652963"/>
              <a:ext cx="97631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30" name="직선 연결선 62"/>
            <p:cNvCxnSpPr>
              <a:cxnSpLocks noChangeShapeType="1"/>
            </p:cNvCxnSpPr>
            <p:nvPr/>
          </p:nvCxnSpPr>
          <p:spPr bwMode="auto">
            <a:xfrm rot="5400000">
              <a:off x="5847557" y="4498181"/>
              <a:ext cx="93345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31" name="직선 연결선 63"/>
            <p:cNvCxnSpPr>
              <a:cxnSpLocks noChangeShapeType="1"/>
              <a:stCxn id="14" idx="1"/>
            </p:cNvCxnSpPr>
            <p:nvPr/>
          </p:nvCxnSpPr>
          <p:spPr bwMode="auto">
            <a:xfrm rot="10800000">
              <a:off x="6315075" y="4964113"/>
              <a:ext cx="24130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47" y="3211339"/>
            <a:ext cx="4067821" cy="31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세로 텍스트 개체 틀 4"/>
          <p:cNvSpPr>
            <a:spLocks noGrp="1"/>
          </p:cNvSpPr>
          <p:nvPr>
            <p:ph type="body" orient="vert" idx="4294967295"/>
          </p:nvPr>
        </p:nvSpPr>
        <p:spPr>
          <a:xfrm>
            <a:off x="531813" y="1141414"/>
            <a:ext cx="8229600" cy="4714875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600"/>
              </a:spcBef>
              <a:buNone/>
              <a:defRPr/>
            </a:pPr>
            <a:r>
              <a:rPr lang="en-US" altLang="ko-KR" sz="1400" dirty="0"/>
              <a:t>5) IA(Information Architecture) </a:t>
            </a:r>
            <a:r>
              <a:rPr lang="ko-KR" altLang="en-US" sz="1400" dirty="0"/>
              <a:t>구성</a:t>
            </a:r>
            <a:endParaRPr lang="en-US" altLang="ko-KR" sz="1400" dirty="0"/>
          </a:p>
          <a:p>
            <a:pPr marL="285750" indent="-285750" eaLnBrk="1" hangingPunct="1">
              <a:spcBef>
                <a:spcPts val="600"/>
              </a:spcBef>
              <a:buFontTx/>
              <a:buChar char="-"/>
              <a:defRPr/>
            </a:pPr>
            <a:r>
              <a:rPr lang="ko-KR" altLang="en-US" sz="1400" dirty="0">
                <a:solidFill>
                  <a:sysClr val="windowText" lastClr="000000"/>
                </a:solidFill>
                <a:latin typeface="+mn-ea"/>
              </a:rPr>
              <a:t>웹 시스템에서 보여줄 화면을 먼저 구상하면 시스템의 개략적인 윤곽 파악이 가능</a:t>
            </a:r>
            <a:endParaRPr lang="en-US" altLang="ko-KR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555" name="제목 3"/>
          <p:cNvSpPr txBox="1">
            <a:spLocks/>
          </p:cNvSpPr>
          <p:nvPr/>
        </p:nvSpPr>
        <p:spPr bwMode="auto">
          <a:xfrm>
            <a:off x="849314" y="490538"/>
            <a:ext cx="82184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2400"/>
              <a:t>1. </a:t>
            </a:r>
            <a:r>
              <a:rPr lang="ko-KR" altLang="en-US" sz="2400"/>
              <a:t>웹 시스템 기획 </a:t>
            </a:r>
          </a:p>
        </p:txBody>
      </p:sp>
      <p:grpSp>
        <p:nvGrpSpPr>
          <p:cNvPr id="23556" name="그룹 28"/>
          <p:cNvGrpSpPr>
            <a:grpSpLocks/>
          </p:cNvGrpSpPr>
          <p:nvPr/>
        </p:nvGrpSpPr>
        <p:grpSpPr bwMode="auto">
          <a:xfrm>
            <a:off x="7162800" y="1019175"/>
            <a:ext cx="1893888" cy="4959350"/>
            <a:chOff x="5940425" y="1854200"/>
            <a:chExt cx="2398713" cy="4041775"/>
          </a:xfrm>
        </p:grpSpPr>
        <p:sp>
          <p:nvSpPr>
            <p:cNvPr id="30" name="TextBox 43"/>
            <p:cNvSpPr txBox="1">
              <a:spLocks noChangeArrowheads="1"/>
            </p:cNvSpPr>
            <p:nvPr/>
          </p:nvSpPr>
          <p:spPr bwMode="auto">
            <a:xfrm>
              <a:off x="5940425" y="4575024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부분 재 구축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/>
          </p:nvSpPr>
          <p:spPr bwMode="auto">
            <a:xfrm>
              <a:off x="5940425" y="3875088"/>
              <a:ext cx="959083" cy="326082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>
                  <a:solidFill>
                    <a:srgbClr val="FF0000"/>
                  </a:solidFill>
                  <a:latin typeface="+mn-ea"/>
                  <a:ea typeface="+mn-ea"/>
                </a:rPr>
                <a:t>전면 재 구축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6555686" y="1854200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프로젝트의 준비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6555686" y="2321256"/>
              <a:ext cx="1648738" cy="310508"/>
            </a:xfrm>
            <a:prstGeom prst="roundRect">
              <a:avLst/>
            </a:prstGeom>
            <a:solidFill>
              <a:srgbClr val="FFC0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콘텐트 및 전략마련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6555686" y="2787017"/>
              <a:ext cx="1648738" cy="52268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스토리보드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메인 시안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포트폴리오</a:t>
              </a: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IA</a:t>
              </a: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등의 구현</a:t>
              </a:r>
            </a:p>
          </p:txBody>
        </p:sp>
        <p:sp>
          <p:nvSpPr>
            <p:cNvPr id="35" name="순서도: 판단 34"/>
            <p:cNvSpPr/>
            <p:nvPr/>
          </p:nvSpPr>
          <p:spPr bwMode="auto">
            <a:xfrm>
              <a:off x="6479281" y="3485660"/>
              <a:ext cx="1785462" cy="467055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 bwMode="auto">
            <a:xfrm>
              <a:off x="6555686" y="4185595"/>
              <a:ext cx="1648738" cy="389429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전체 웹 사이트 구현</a:t>
              </a:r>
            </a:p>
          </p:txBody>
        </p:sp>
        <p:sp>
          <p:nvSpPr>
            <p:cNvPr id="37" name="순서도: 판단 36"/>
            <p:cNvSpPr/>
            <p:nvPr/>
          </p:nvSpPr>
          <p:spPr bwMode="auto">
            <a:xfrm>
              <a:off x="6555686" y="4730278"/>
              <a:ext cx="1783452" cy="465762"/>
            </a:xfrm>
            <a:prstGeom prst="flowChartDecision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사용자 </a:t>
              </a:r>
              <a:endParaRPr lang="en-US" altLang="ko-KR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피드백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6630081" y="5506547"/>
              <a:ext cx="1650748" cy="389428"/>
            </a:xfrm>
            <a:prstGeom prst="roundRect">
              <a:avLst/>
            </a:prstGeom>
            <a:solidFill>
              <a:srgbClr val="BBE0E3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완료</a:t>
              </a:r>
            </a:p>
          </p:txBody>
        </p:sp>
        <p:cxnSp>
          <p:nvCxnSpPr>
            <p:cNvPr id="23647" name="직선 화살표 연결선 51"/>
            <p:cNvCxnSpPr>
              <a:cxnSpLocks noChangeShapeType="1"/>
              <a:stCxn id="32" idx="2"/>
              <a:endCxn id="33" idx="0"/>
            </p:cNvCxnSpPr>
            <p:nvPr/>
          </p:nvCxnSpPr>
          <p:spPr bwMode="auto">
            <a:xfrm rot="5400000">
              <a:off x="7301706" y="2242344"/>
              <a:ext cx="1555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48" name="직선 화살표 연결선 52"/>
            <p:cNvCxnSpPr>
              <a:cxnSpLocks noChangeShapeType="1"/>
            </p:cNvCxnSpPr>
            <p:nvPr/>
          </p:nvCxnSpPr>
          <p:spPr bwMode="auto">
            <a:xfrm rot="5400000">
              <a:off x="7303294" y="27090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49" name="직선 화살표 연결선 53"/>
            <p:cNvCxnSpPr>
              <a:cxnSpLocks noChangeShapeType="1"/>
              <a:stCxn id="34" idx="2"/>
              <a:endCxn id="35" idx="0"/>
            </p:cNvCxnSpPr>
            <p:nvPr/>
          </p:nvCxnSpPr>
          <p:spPr bwMode="auto">
            <a:xfrm flipH="1">
              <a:off x="7372351" y="3309768"/>
              <a:ext cx="7143" cy="176382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0" name="직선 화살표 연결선 54"/>
            <p:cNvCxnSpPr>
              <a:cxnSpLocks noChangeShapeType="1"/>
              <a:endCxn id="36" idx="0"/>
            </p:cNvCxnSpPr>
            <p:nvPr/>
          </p:nvCxnSpPr>
          <p:spPr bwMode="auto">
            <a:xfrm rot="5400000">
              <a:off x="7264400" y="4068763"/>
              <a:ext cx="23336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1" name="직선 화살표 연결선 55"/>
            <p:cNvCxnSpPr>
              <a:cxnSpLocks noChangeShapeType="1"/>
            </p:cNvCxnSpPr>
            <p:nvPr/>
          </p:nvCxnSpPr>
          <p:spPr bwMode="auto">
            <a:xfrm rot="5400000">
              <a:off x="7303294" y="4652169"/>
              <a:ext cx="15557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2" name="직선 화살표 연결선 56"/>
            <p:cNvCxnSpPr>
              <a:cxnSpLocks noChangeShapeType="1"/>
              <a:endCxn id="38" idx="0"/>
            </p:cNvCxnSpPr>
            <p:nvPr/>
          </p:nvCxnSpPr>
          <p:spPr bwMode="auto">
            <a:xfrm rot="5400000">
              <a:off x="7339806" y="5390357"/>
              <a:ext cx="231775" cy="158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3" name="직선 화살표 연결선 57"/>
            <p:cNvCxnSpPr>
              <a:cxnSpLocks noChangeShapeType="1"/>
            </p:cNvCxnSpPr>
            <p:nvPr/>
          </p:nvCxnSpPr>
          <p:spPr bwMode="auto">
            <a:xfrm>
              <a:off x="6240463" y="2709863"/>
              <a:ext cx="1125537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4" name="직선 연결선 58"/>
            <p:cNvCxnSpPr>
              <a:cxnSpLocks noChangeShapeType="1"/>
            </p:cNvCxnSpPr>
            <p:nvPr/>
          </p:nvCxnSpPr>
          <p:spPr bwMode="auto">
            <a:xfrm rot="5400000">
              <a:off x="5734844" y="3213894"/>
              <a:ext cx="1009650" cy="1588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5" name="직선 연결선 59"/>
            <p:cNvCxnSpPr>
              <a:cxnSpLocks noChangeShapeType="1"/>
              <a:endCxn id="35" idx="1"/>
            </p:cNvCxnSpPr>
            <p:nvPr/>
          </p:nvCxnSpPr>
          <p:spPr bwMode="auto">
            <a:xfrm>
              <a:off x="6240463" y="3719513"/>
              <a:ext cx="239712" cy="3175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6" name="직선 화살표 연결선 60"/>
            <p:cNvCxnSpPr>
              <a:cxnSpLocks noChangeShapeType="1"/>
            </p:cNvCxnSpPr>
            <p:nvPr/>
          </p:nvCxnSpPr>
          <p:spPr bwMode="auto">
            <a:xfrm>
              <a:off x="6315075" y="4030663"/>
              <a:ext cx="1050925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7" name="직선 화살표 연결선 61"/>
            <p:cNvCxnSpPr>
              <a:cxnSpLocks noChangeShapeType="1"/>
            </p:cNvCxnSpPr>
            <p:nvPr/>
          </p:nvCxnSpPr>
          <p:spPr bwMode="auto">
            <a:xfrm>
              <a:off x="6315075" y="4652963"/>
              <a:ext cx="976313" cy="1587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8" name="직선 연결선 62"/>
            <p:cNvCxnSpPr>
              <a:cxnSpLocks noChangeShapeType="1"/>
            </p:cNvCxnSpPr>
            <p:nvPr/>
          </p:nvCxnSpPr>
          <p:spPr bwMode="auto">
            <a:xfrm rot="5400000">
              <a:off x="5847557" y="4498181"/>
              <a:ext cx="93345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9" name="직선 연결선 63"/>
            <p:cNvCxnSpPr>
              <a:cxnSpLocks noChangeShapeType="1"/>
              <a:stCxn id="37" idx="1"/>
            </p:cNvCxnSpPr>
            <p:nvPr/>
          </p:nvCxnSpPr>
          <p:spPr bwMode="auto">
            <a:xfrm rot="10800000">
              <a:off x="6315075" y="4964113"/>
              <a:ext cx="241300" cy="1587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52" name="표 51"/>
          <p:cNvGraphicFramePr>
            <a:graphicFrameLocks noGrp="1"/>
          </p:cNvGraphicFramePr>
          <p:nvPr/>
        </p:nvGraphicFramePr>
        <p:xfrm>
          <a:off x="920751" y="1927226"/>
          <a:ext cx="5992813" cy="4651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분류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메뉴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1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리조트소개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조아리조트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main.html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메인 페이지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VIP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a_01.html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일반룸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a_02.html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합리적인룸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1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찾아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오기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찾아오는길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b_01.html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대중교통이용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b_02.html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자가용이용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b_03.html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1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주변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여행지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높아산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c_01.html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조아해수욕장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c_02.html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따끈온천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c_03.html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정적 홈페이지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61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하기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예약상황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d_01.jsp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금일부터 한달 정도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예약상황 보기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예약하기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d_02.jsp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하나의 예약상황 실행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4" marR="91444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관리자페이지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adm_allview.jsp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관리자가 예약수정 및 삭제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44" marR="91444" marT="45712" marB="4571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관리자로그아웃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+mn-ea"/>
                          <a:ea typeface="+mn-ea"/>
                        </a:rPr>
                        <a:t>adm_logout.jsp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관리자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접속종료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361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팬션</a:t>
                      </a:r>
                      <a:endParaRPr lang="en-US" altLang="ko-KR" sz="10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소식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팬션소식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e_01.jsp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공지사항 게시판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앞 강의 참고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361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이용후기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marL="0" marR="0" indent="0" algn="l" defTabSz="129332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e_02.jsp</a:t>
                      </a:r>
                      <a:endParaRPr lang="ko-KR" altLang="en-US" sz="1000" dirty="0" smtClean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댓 글 게시판</a:t>
                      </a: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baseline="0" dirty="0" smtClean="0">
                          <a:latin typeface="+mn-ea"/>
                          <a:ea typeface="+mn-ea"/>
                        </a:rPr>
                        <a:t> 앞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 강의 참고 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91454" marR="91454" marT="45717" marB="45717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01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50916</TotalTime>
  <Words>1761</Words>
  <Application>Microsoft Office PowerPoint</Application>
  <PresentationFormat>A4 용지(210x297mm)</PresentationFormat>
  <Paragraphs>413</Paragraphs>
  <Slides>27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08서울남산체 M</vt:lpstr>
      <vt:lpstr>가는각진제목체</vt:lpstr>
      <vt:lpstr>굴림</vt:lpstr>
      <vt:lpstr>돋움</vt:lpstr>
      <vt:lpstr>맑은 고딕</vt:lpstr>
      <vt:lpstr>Arial</vt:lpstr>
      <vt:lpstr>Wingdings</vt:lpstr>
      <vt:lpstr>1_Default Design</vt:lpstr>
      <vt:lpstr>기본 디자인</vt:lpstr>
      <vt:lpstr>3_Default Design</vt:lpstr>
      <vt:lpstr>9. 웹 시스템 구현 (기본, IA구조)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iamhpd</cp:lastModifiedBy>
  <cp:revision>2970</cp:revision>
  <cp:lastPrinted>2015-10-28T04:44:44Z</cp:lastPrinted>
  <dcterms:created xsi:type="dcterms:W3CDTF">2003-10-22T07:02:37Z</dcterms:created>
  <dcterms:modified xsi:type="dcterms:W3CDTF">2023-05-03T09:27:40Z</dcterms:modified>
</cp:coreProperties>
</file>